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306" r:id="rId5"/>
    <p:sldId id="365" r:id="rId6"/>
    <p:sldId id="364" r:id="rId7"/>
    <p:sldId id="366" r:id="rId8"/>
    <p:sldId id="367" r:id="rId9"/>
    <p:sldId id="362" r:id="rId10"/>
    <p:sldId id="363" r:id="rId11"/>
    <p:sldId id="369" r:id="rId12"/>
    <p:sldId id="370" r:id="rId13"/>
    <p:sldId id="376" r:id="rId14"/>
    <p:sldId id="377" r:id="rId15"/>
    <p:sldId id="373" r:id="rId16"/>
    <p:sldId id="378" r:id="rId17"/>
    <p:sldId id="374" r:id="rId18"/>
    <p:sldId id="379" r:id="rId19"/>
    <p:sldId id="380" r:id="rId20"/>
    <p:sldId id="38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94" autoAdjust="0"/>
    <p:restoredTop sz="96860" autoAdjust="0"/>
  </p:normalViewPr>
  <p:slideViewPr>
    <p:cSldViewPr snapToGrid="0">
      <p:cViewPr>
        <p:scale>
          <a:sx n="150" d="100"/>
          <a:sy n="150" d="100"/>
        </p:scale>
        <p:origin x="117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12/28/2024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12/28/2024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6</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7</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8</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9</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10</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11</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12</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13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14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10.6</a:t>
            </a:r>
            <a:r>
              <a:rPr lang="tr-TR" dirty="0"/>
              <a:t> </a:t>
            </a:r>
            <a:r>
              <a:rPr lang="tr-TR" dirty="0" err="1">
                <a:solidFill>
                  <a:schemeClr val="bg1"/>
                </a:solidFill>
              </a:rPr>
              <a:t>procedure</a:t>
            </a:r>
            <a:r>
              <a:rPr lang="tr-TR" dirty="0"/>
              <a:t> </a:t>
            </a:r>
            <a:r>
              <a:rPr lang="tr-TR" dirty="0" err="1">
                <a:solidFill>
                  <a:schemeClr val="bg1"/>
                </a:solidFill>
              </a:rPr>
              <a:t>statement</a:t>
            </a:r>
            <a:endParaRPr lang="tr-TR"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4812" y="594877"/>
            <a:ext cx="830103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 </a:t>
            </a:r>
            <a:r>
              <a:rPr kumimoji="0" lang="en-US" altLang="tr-TR" sz="14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 While creating a module might be overkill for minor operations, a procedure is often what you want.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 The scope of the procedure will be limited to wherever it’s declared, architecture, package, or process. Whenever you call the procedure, it will behave like the code of the procedure was inserted where it was called from.</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tr-TR" sz="1400" dirty="0">
                <a:solidFill>
                  <a:schemeClr val="bg1"/>
                </a:solidFill>
                <a:latin typeface="+mn-lt"/>
                <a:cs typeface="Arial" panose="020B0604020202020204" pitchFamily="34" charset="0"/>
              </a:rPr>
              <a:t>A procedure’s parameter list defines its inputs and outputs, kind of like a mini-module. It can be a signal or a constant, but unlike a module, it can also be a variable. You can declare objects between the “is” and “begin” keywords that are only valid inside the procedure. These may include constants, variables, types, subtypes, and aliases, but not signals.</a:t>
            </a:r>
            <a:endParaRPr lang="tr-TR" altLang="tr-TR" sz="1400" dirty="0">
              <a:solidFill>
                <a:schemeClr val="bg1"/>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procedure_name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&lt;name1&gt;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signal|variable|constant</a:t>
            </a:r>
            <a:r>
              <a:rPr kumimoji="0" lang="tr-TR" altLang="tr-TR" sz="1400" b="0" i="0" u="none" strike="noStrike" cap="none" normalizeH="0" baseline="0" dirty="0">
                <a:ln>
                  <a:noFill/>
                </a:ln>
                <a:solidFill>
                  <a:schemeClr val="bg1"/>
                </a:solidFill>
                <a:effectLst/>
                <a:latin typeface="+mn-lt"/>
              </a:rPr>
              <a:t> &lt;name2&gt; : </a:t>
            </a:r>
            <a:r>
              <a:rPr kumimoji="0" lang="tr-TR" altLang="tr-TR" sz="1400" b="0" i="0" u="none" strike="noStrike" cap="none" normalizeH="0" baseline="0" dirty="0" err="1">
                <a:ln>
                  <a:noFill/>
                </a:ln>
                <a:solidFill>
                  <a:schemeClr val="bg1"/>
                </a:solidFill>
                <a:effectLst/>
                <a:latin typeface="+mn-lt"/>
              </a:rPr>
              <a:t>in|out|inout</a:t>
            </a: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type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declarations_for_use_within_the_procedure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begin</a:t>
            </a:r>
            <a:endParaRPr kumimoji="0" lang="tr-TR" altLang="tr-TR" sz="14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bg1"/>
                </a:solidFill>
                <a:effectLst/>
                <a:latin typeface="+mn-lt"/>
              </a:rPr>
              <a:t>     &lt;</a:t>
            </a:r>
            <a:r>
              <a:rPr kumimoji="0" lang="tr-TR" altLang="tr-TR" sz="1400" b="0" i="0" u="none" strike="noStrike" cap="none" normalizeH="0" baseline="0" dirty="0" err="1">
                <a:ln>
                  <a:noFill/>
                </a:ln>
                <a:solidFill>
                  <a:schemeClr val="bg1"/>
                </a:solidFill>
                <a:effectLst/>
                <a:latin typeface="+mn-lt"/>
              </a:rPr>
              <a:t>code_performed_by_the_procedure_here</a:t>
            </a:r>
            <a:r>
              <a:rPr kumimoji="0" lang="tr-TR" altLang="tr-TR" sz="14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bg1"/>
                </a:solidFill>
                <a:effectLst/>
                <a:latin typeface="+mn-lt"/>
              </a:rPr>
              <a:t>end</a:t>
            </a:r>
            <a:r>
              <a:rPr kumimoji="0" lang="tr-TR" altLang="tr-TR" sz="1400" b="0" i="0" u="none" strike="noStrike" cap="none" normalizeH="0" baseline="0" dirty="0">
                <a:ln>
                  <a:noFill/>
                </a:ln>
                <a:solidFill>
                  <a:schemeClr val="bg1"/>
                </a:solidFill>
                <a:effectLst/>
                <a:latin typeface="+mn-lt"/>
              </a:rPr>
              <a:t> </a:t>
            </a:r>
            <a:r>
              <a:rPr kumimoji="0" lang="tr-TR" altLang="tr-TR" sz="1400" b="0" i="0" u="none" strike="noStrike" cap="none" normalizeH="0" baseline="0" dirty="0" err="1">
                <a:ln>
                  <a:noFill/>
                </a:ln>
                <a:solidFill>
                  <a:schemeClr val="bg1"/>
                </a:solidFill>
                <a:effectLst/>
                <a:latin typeface="+mn-lt"/>
              </a:rPr>
              <a:t>procedure</a:t>
            </a:r>
            <a:r>
              <a:rPr kumimoji="0" lang="tr-TR" altLang="tr-TR" sz="14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10.7</a:t>
            </a:r>
            <a:r>
              <a:rPr lang="tr-TR" dirty="0"/>
              <a:t> </a:t>
            </a:r>
            <a:r>
              <a:rPr lang="tr-TR" dirty="0" err="1">
                <a:solidFill>
                  <a:schemeClr val="bg1"/>
                </a:solidFill>
              </a:rPr>
              <a:t>ıf</a:t>
            </a:r>
            <a:r>
              <a:rPr lang="tr-TR" dirty="0"/>
              <a:t> </a:t>
            </a:r>
            <a:r>
              <a:rPr lang="tr-TR" dirty="0" err="1">
                <a:solidFill>
                  <a:schemeClr val="bg1"/>
                </a:solidFill>
              </a:rPr>
              <a:t>statement</a:t>
            </a:r>
            <a:endParaRPr lang="tr-TR"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249025" cy="3374001"/>
          </a:xfrm>
          <a:prstGeom prst="rect">
            <a:avLst/>
          </a:prstGeom>
          <a:noFill/>
        </p:spPr>
        <p:txBody>
          <a:bodyPr wrap="square">
            <a:spAutoFit/>
          </a:bodyPr>
          <a:lstStyle/>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r>
              <a:rPr kumimoji="0" lang="en-US" altLang="tr-TR" sz="1400" i="0" u="none" strike="noStrike" cap="none" normalizeH="0" baseline="0" dirty="0">
                <a:ln>
                  <a:noFill/>
                </a:ln>
                <a:solidFill>
                  <a:schemeClr val="bg1"/>
                </a:solidFill>
                <a:effectLst/>
                <a:latin typeface="+mn-lt"/>
                <a:cs typeface="Arial" panose="020B0604020202020204" pitchFamily="34" charset="0"/>
              </a:rPr>
              <a:t>An if statement selects for execution one or none of the enclosed sequences of statements, depending on the</a:t>
            </a:r>
            <a:r>
              <a:rPr kumimoji="0" lang="tr-TR"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endParaRPr lang="tr-TR" altLang="tr-TR" b="1" dirty="0">
              <a:solidFill>
                <a:srgbClr val="E04C10"/>
              </a:solidFill>
              <a:cs typeface="Arial" panose="020B0604020202020204" pitchFamily="34" charset="0"/>
            </a:endParaRPr>
          </a:p>
          <a:p>
            <a:r>
              <a:rPr kumimoji="0" lang="tr-TR" altLang="tr-TR" sz="18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8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400" dirty="0" err="1">
                <a:solidFill>
                  <a:schemeClr val="bg1"/>
                </a:solidFill>
                <a:latin typeface="Courier New" panose="02070309020205020404" pitchFamily="49" charset="0"/>
              </a:rPr>
              <a:t>if_label</a:t>
            </a:r>
            <a:r>
              <a:rPr lang="en-US" sz="1400" dirty="0">
                <a:solidFill>
                  <a:schemeClr val="bg1"/>
                </a:solidFill>
                <a:latin typeface="Courier New" panose="02070309020205020404" pitchFamily="49" charset="0"/>
              </a:rPr>
              <a:t> </a:t>
            </a:r>
            <a:r>
              <a:rPr lang="en-US" sz="1400" b="1" dirty="0">
                <a:solidFill>
                  <a:schemeClr val="bg1"/>
                </a:solidFill>
                <a:latin typeface="Courier New" panose="02070309020205020404" pitchFamily="49" charset="0"/>
              </a:rPr>
              <a:t>:</a:t>
            </a:r>
            <a:r>
              <a:rPr lang="en-US" sz="1400" b="0" dirty="0">
                <a:solidFill>
                  <a:schemeClr val="bg1"/>
                </a:solidFill>
                <a:latin typeface="Courier New" panose="02070309020205020404" pitchFamily="49" charset="0"/>
              </a:rPr>
              <a:t> </a:t>
            </a:r>
            <a:r>
              <a:rPr lang="en-US" sz="1400" b="1" dirty="0">
                <a:solidFill>
                  <a:schemeClr val="bg1"/>
                </a:solidFill>
                <a:latin typeface="Courier New" panose="02070309020205020404" pitchFamily="49" charset="0"/>
              </a:rPr>
              <a:t>if</a:t>
            </a:r>
            <a:r>
              <a:rPr lang="en-US" sz="1400" b="0" dirty="0">
                <a:solidFill>
                  <a:schemeClr val="bg1"/>
                </a:solidFill>
                <a:latin typeface="Courier New" panose="02070309020205020404" pitchFamily="49" charset="0"/>
              </a:rPr>
              <a:t> </a:t>
            </a:r>
            <a:r>
              <a:rPr lang="en-US" sz="1400" dirty="0">
                <a:solidFill>
                  <a:schemeClr val="bg1"/>
                </a:solidFill>
                <a:latin typeface="Courier New" panose="02070309020205020404" pitchFamily="49" charset="0"/>
              </a:rPr>
              <a:t>condition</a:t>
            </a:r>
            <a:r>
              <a:rPr lang="en-US" sz="1400" b="0" dirty="0">
                <a:solidFill>
                  <a:schemeClr val="bg1"/>
                </a:solidFill>
                <a:latin typeface="Courier New" panose="02070309020205020404" pitchFamily="49" charset="0"/>
              </a:rPr>
              <a:t> </a:t>
            </a:r>
            <a:r>
              <a:rPr lang="en-US" sz="1400" b="1" dirty="0">
                <a:solidFill>
                  <a:schemeClr val="bg1"/>
                </a:solidFill>
                <a:latin typeface="Courier New" panose="02070309020205020404" pitchFamily="49" charset="0"/>
              </a:rPr>
              <a:t>then</a:t>
            </a:r>
            <a:endParaRPr lang="en-US" sz="1400" b="0" dirty="0">
              <a:solidFill>
                <a:schemeClr val="bg1"/>
              </a:solidFill>
              <a:latin typeface="Courier New" panose="02070309020205020404" pitchFamily="49" charset="0"/>
            </a:endParaRPr>
          </a:p>
          <a:p>
            <a:pPr>
              <a:lnSpc>
                <a:spcPct val="150000"/>
              </a:lnSpc>
            </a:pPr>
            <a:r>
              <a:rPr lang="tr-TR" sz="1400" b="0" dirty="0">
                <a:solidFill>
                  <a:schemeClr val="bg1"/>
                </a:solidFill>
                <a:latin typeface="Courier New" panose="02070309020205020404" pitchFamily="49" charset="0"/>
              </a:rPr>
              <a:t>  </a:t>
            </a:r>
            <a:r>
              <a:rPr lang="tr-TR" sz="1400" dirty="0" err="1">
                <a:solidFill>
                  <a:schemeClr val="bg1"/>
                </a:solidFill>
                <a:latin typeface="Courier New" panose="02070309020205020404" pitchFamily="49" charset="0"/>
              </a:rPr>
              <a:t>sequence</a:t>
            </a:r>
            <a:r>
              <a:rPr lang="tr-TR" sz="1400" b="0" dirty="0" err="1">
                <a:solidFill>
                  <a:schemeClr val="bg1"/>
                </a:solidFill>
                <a:latin typeface="Courier New" panose="02070309020205020404" pitchFamily="49" charset="0"/>
              </a:rPr>
              <a:t>_</a:t>
            </a:r>
            <a:r>
              <a:rPr lang="tr-TR" sz="1400" dirty="0" err="1">
                <a:solidFill>
                  <a:schemeClr val="bg1"/>
                </a:solidFill>
                <a:latin typeface="Courier New" panose="02070309020205020404" pitchFamily="49" charset="0"/>
              </a:rPr>
              <a:t>of</a:t>
            </a:r>
            <a:r>
              <a:rPr lang="tr-TR" sz="1400" b="0" dirty="0" err="1">
                <a:solidFill>
                  <a:schemeClr val="bg1"/>
                </a:solidFill>
                <a:latin typeface="Courier New" panose="02070309020205020404" pitchFamily="49" charset="0"/>
              </a:rPr>
              <a:t>_</a:t>
            </a:r>
            <a:r>
              <a:rPr lang="tr-TR" sz="1400" dirty="0" err="1">
                <a:solidFill>
                  <a:schemeClr val="bg1"/>
                </a:solidFill>
                <a:latin typeface="Courier New" panose="02070309020205020404" pitchFamily="49" charset="0"/>
              </a:rPr>
              <a:t>statements</a:t>
            </a:r>
            <a:endParaRPr lang="tr-TR" sz="1400" dirty="0">
              <a:solidFill>
                <a:schemeClr val="bg1"/>
              </a:solidFill>
              <a:latin typeface="Courier New" panose="02070309020205020404" pitchFamily="49" charset="0"/>
            </a:endParaRPr>
          </a:p>
          <a:p>
            <a:pPr>
              <a:lnSpc>
                <a:spcPct val="150000"/>
              </a:lnSpc>
            </a:pPr>
            <a:r>
              <a:rPr lang="tr-TR" sz="1400" b="1" dirty="0" err="1">
                <a:solidFill>
                  <a:schemeClr val="bg1"/>
                </a:solidFill>
                <a:latin typeface="Courier New" panose="02070309020205020404" pitchFamily="49" charset="0"/>
              </a:rPr>
              <a:t>elsif</a:t>
            </a:r>
            <a:r>
              <a:rPr lang="tr-TR" sz="1400" b="0" dirty="0">
                <a:solidFill>
                  <a:schemeClr val="bg1"/>
                </a:solidFill>
                <a:latin typeface="Courier New" panose="02070309020205020404" pitchFamily="49" charset="0"/>
              </a:rPr>
              <a:t> </a:t>
            </a:r>
            <a:r>
              <a:rPr lang="tr-TR" sz="1400" dirty="0" err="1">
                <a:solidFill>
                  <a:schemeClr val="bg1"/>
                </a:solidFill>
                <a:latin typeface="Courier New" panose="02070309020205020404" pitchFamily="49" charset="0"/>
              </a:rPr>
              <a:t>condition</a:t>
            </a:r>
            <a:r>
              <a:rPr lang="tr-TR" sz="1400" b="0" dirty="0">
                <a:solidFill>
                  <a:schemeClr val="bg1"/>
                </a:solidFill>
                <a:latin typeface="Courier New" panose="02070309020205020404" pitchFamily="49" charset="0"/>
              </a:rPr>
              <a:t> </a:t>
            </a:r>
            <a:r>
              <a:rPr lang="tr-TR" sz="1400" b="1" dirty="0" err="1">
                <a:solidFill>
                  <a:schemeClr val="bg1"/>
                </a:solidFill>
                <a:latin typeface="Courier New" panose="02070309020205020404" pitchFamily="49" charset="0"/>
              </a:rPr>
              <a:t>then</a:t>
            </a:r>
            <a:endParaRPr lang="tr-TR" sz="1400" b="0" dirty="0">
              <a:solidFill>
                <a:schemeClr val="bg1"/>
              </a:solidFill>
              <a:latin typeface="Courier New" panose="02070309020205020404" pitchFamily="49" charset="0"/>
            </a:endParaRPr>
          </a:p>
          <a:p>
            <a:pPr>
              <a:lnSpc>
                <a:spcPct val="150000"/>
              </a:lnSpc>
            </a:pPr>
            <a:r>
              <a:rPr lang="tr-TR" sz="1400" b="0" dirty="0">
                <a:solidFill>
                  <a:schemeClr val="bg1"/>
                </a:solidFill>
                <a:latin typeface="Courier New" panose="02070309020205020404" pitchFamily="49" charset="0"/>
              </a:rPr>
              <a:t>  </a:t>
            </a:r>
            <a:r>
              <a:rPr lang="tr-TR" sz="1400" dirty="0" err="1">
                <a:solidFill>
                  <a:schemeClr val="bg1"/>
                </a:solidFill>
                <a:latin typeface="Courier New" panose="02070309020205020404" pitchFamily="49" charset="0"/>
              </a:rPr>
              <a:t>sequence</a:t>
            </a:r>
            <a:r>
              <a:rPr lang="tr-TR" sz="1400" b="0" dirty="0" err="1">
                <a:solidFill>
                  <a:schemeClr val="bg1"/>
                </a:solidFill>
                <a:latin typeface="Courier New" panose="02070309020205020404" pitchFamily="49" charset="0"/>
              </a:rPr>
              <a:t>_of_</a:t>
            </a:r>
            <a:r>
              <a:rPr lang="tr-TR" sz="1400" dirty="0" err="1">
                <a:solidFill>
                  <a:schemeClr val="bg1"/>
                </a:solidFill>
                <a:latin typeface="Courier New" panose="02070309020205020404" pitchFamily="49" charset="0"/>
              </a:rPr>
              <a:t>statements</a:t>
            </a:r>
            <a:endParaRPr lang="tr-TR" sz="1400" dirty="0">
              <a:solidFill>
                <a:schemeClr val="bg1"/>
              </a:solidFill>
              <a:latin typeface="Courier New" panose="02070309020205020404" pitchFamily="49" charset="0"/>
            </a:endParaRPr>
          </a:p>
          <a:p>
            <a:pPr>
              <a:lnSpc>
                <a:spcPct val="150000"/>
              </a:lnSpc>
            </a:pPr>
            <a:r>
              <a:rPr lang="tr-TR" sz="1400" b="1" dirty="0">
                <a:solidFill>
                  <a:schemeClr val="bg1"/>
                </a:solidFill>
                <a:latin typeface="Courier New" panose="02070309020205020404" pitchFamily="49" charset="0"/>
              </a:rPr>
              <a:t>else</a:t>
            </a:r>
            <a:endParaRPr lang="tr-TR" sz="1400" b="0" dirty="0">
              <a:solidFill>
                <a:schemeClr val="bg1"/>
              </a:solidFill>
              <a:latin typeface="Courier New" panose="02070309020205020404" pitchFamily="49" charset="0"/>
            </a:endParaRPr>
          </a:p>
          <a:p>
            <a:pPr>
              <a:lnSpc>
                <a:spcPct val="150000"/>
              </a:lnSpc>
            </a:pPr>
            <a:r>
              <a:rPr lang="tr-TR" sz="1400" b="0" dirty="0">
                <a:solidFill>
                  <a:schemeClr val="bg1"/>
                </a:solidFill>
                <a:latin typeface="Courier New" panose="02070309020205020404" pitchFamily="49" charset="0"/>
              </a:rPr>
              <a:t>  </a:t>
            </a:r>
            <a:r>
              <a:rPr lang="tr-TR" sz="1400" dirty="0" err="1">
                <a:solidFill>
                  <a:schemeClr val="bg1"/>
                </a:solidFill>
                <a:latin typeface="Courier New" panose="02070309020205020404" pitchFamily="49" charset="0"/>
              </a:rPr>
              <a:t>sequence</a:t>
            </a:r>
            <a:r>
              <a:rPr lang="tr-TR" sz="1400" b="0" dirty="0" err="1">
                <a:solidFill>
                  <a:schemeClr val="bg1"/>
                </a:solidFill>
                <a:latin typeface="Courier New" panose="02070309020205020404" pitchFamily="49" charset="0"/>
              </a:rPr>
              <a:t>_</a:t>
            </a:r>
            <a:r>
              <a:rPr lang="tr-TR" sz="1400" dirty="0" err="1">
                <a:solidFill>
                  <a:schemeClr val="bg1"/>
                </a:solidFill>
                <a:latin typeface="Courier New" panose="02070309020205020404" pitchFamily="49" charset="0"/>
              </a:rPr>
              <a:t>of</a:t>
            </a:r>
            <a:r>
              <a:rPr lang="tr-TR" sz="1400" b="0" dirty="0" err="1">
                <a:solidFill>
                  <a:schemeClr val="bg1"/>
                </a:solidFill>
                <a:latin typeface="Courier New" panose="02070309020205020404" pitchFamily="49" charset="0"/>
              </a:rPr>
              <a:t>_</a:t>
            </a:r>
            <a:r>
              <a:rPr lang="tr-TR" sz="1400" dirty="0" err="1">
                <a:solidFill>
                  <a:schemeClr val="bg1"/>
                </a:solidFill>
                <a:latin typeface="Courier New" panose="02070309020205020404" pitchFamily="49" charset="0"/>
              </a:rPr>
              <a:t>statements</a:t>
            </a:r>
            <a:endParaRPr lang="tr-TR" sz="1400" dirty="0">
              <a:solidFill>
                <a:schemeClr val="bg1"/>
              </a:solidFill>
              <a:latin typeface="Courier New" panose="02070309020205020404" pitchFamily="49" charset="0"/>
            </a:endParaRPr>
          </a:p>
          <a:p>
            <a:pPr>
              <a:lnSpc>
                <a:spcPct val="150000"/>
              </a:lnSpc>
            </a:pPr>
            <a:r>
              <a:rPr lang="tr-TR" sz="1400" b="1" dirty="0" err="1">
                <a:solidFill>
                  <a:schemeClr val="bg1"/>
                </a:solidFill>
                <a:latin typeface="Courier New" panose="02070309020205020404" pitchFamily="49" charset="0"/>
              </a:rPr>
              <a:t>end</a:t>
            </a:r>
            <a:r>
              <a:rPr lang="tr-TR" sz="1400" b="0" dirty="0">
                <a:solidFill>
                  <a:schemeClr val="bg1"/>
                </a:solidFill>
                <a:latin typeface="Courier New" panose="02070309020205020404" pitchFamily="49" charset="0"/>
              </a:rPr>
              <a:t> </a:t>
            </a:r>
            <a:r>
              <a:rPr lang="tr-TR" sz="1400" b="1" dirty="0" err="1">
                <a:solidFill>
                  <a:schemeClr val="bg1"/>
                </a:solidFill>
                <a:latin typeface="Courier New" panose="02070309020205020404" pitchFamily="49" charset="0"/>
              </a:rPr>
              <a:t>if</a:t>
            </a:r>
            <a:r>
              <a:rPr lang="tr-TR" sz="1400" b="1" dirty="0">
                <a:solidFill>
                  <a:schemeClr val="bg1"/>
                </a:solidFill>
                <a:latin typeface="Courier New" panose="02070309020205020404" pitchFamily="49" charset="0"/>
              </a:rPr>
              <a:t>;</a:t>
            </a:r>
            <a:endParaRPr lang="tr-TR" sz="1400" dirty="0">
              <a:solidFill>
                <a:schemeClr val="bg1"/>
              </a:solidFill>
            </a:endParaRPr>
          </a:p>
        </p:txBody>
      </p:sp>
    </p:spTree>
    <p:extLst>
      <p:ext uri="{BB962C8B-B14F-4D97-AF65-F5344CB8AC3E}">
        <p14:creationId xmlns:p14="http://schemas.microsoft.com/office/powerpoint/2010/main" val="3144827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282575" y="412750"/>
            <a:ext cx="4308475" cy="5816977"/>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dirty="0" err="1">
                <a:solidFill>
                  <a:srgbClr val="FFFFFF"/>
                </a:solidFill>
                <a:highlight>
                  <a:srgbClr val="000000"/>
                </a:highlight>
                <a:latin typeface="Courier New" panose="02070309020205020404" pitchFamily="49" charset="0"/>
              </a:rPr>
              <a:t>If_Statement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tr-TR" sz="1200" dirty="0" err="1">
                <a:solidFill>
                  <a:srgbClr val="FFFFFF"/>
                </a:solidFill>
                <a:highlight>
                  <a:srgbClr val="000000"/>
                </a:highlight>
                <a:latin typeface="Courier New" panose="02070309020205020404" pitchFamily="49" charset="0"/>
              </a:rPr>
              <a:t>If_Statement</a:t>
            </a:r>
            <a:r>
              <a:rPr lang="tr-TR" sz="120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CountUp</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CountDown</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CountUp</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CountUp</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CountDown</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CountDown</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if</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CountUp</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&gt;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CountDown</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then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CountUp</a:t>
            </a:r>
            <a:r>
              <a:rPr lang="tr-TR" sz="1200" b="0" dirty="0">
                <a:solidFill>
                  <a:srgbClr val="66FF00"/>
                </a:solidFill>
                <a:highlight>
                  <a:srgbClr val="000000"/>
                </a:highlight>
                <a:latin typeface="Courier New" panose="02070309020205020404" pitchFamily="49" charset="0"/>
              </a:rPr>
              <a:t> is </a:t>
            </a:r>
            <a:r>
              <a:rPr lang="tr-TR" sz="1200" b="0" dirty="0" err="1">
                <a:solidFill>
                  <a:srgbClr val="66FF00"/>
                </a:solidFill>
                <a:highlight>
                  <a:srgbClr val="000000"/>
                </a:highlight>
                <a:latin typeface="Courier New" panose="02070309020205020404" pitchFamily="49" charset="0"/>
              </a:rPr>
              <a:t>larger</a:t>
            </a:r>
            <a:r>
              <a:rPr lang="tr-TR" sz="1200" b="0" dirty="0">
                <a:solidFill>
                  <a:srgbClr val="66FF00"/>
                </a:solidFill>
                <a:highlight>
                  <a:srgbClr val="000000"/>
                </a:highlight>
                <a:latin typeface="Courier New" panose="02070309020205020404" pitchFamily="49" charset="0"/>
              </a:rPr>
              <a:t>"</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elsif</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CountUp</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CountDown</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then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CountDown</a:t>
            </a:r>
            <a:r>
              <a:rPr lang="tr-TR" sz="1200" b="0" dirty="0">
                <a:solidFill>
                  <a:srgbClr val="66FF00"/>
                </a:solidFill>
                <a:highlight>
                  <a:srgbClr val="000000"/>
                </a:highlight>
                <a:latin typeface="Courier New" panose="02070309020205020404" pitchFamily="49" charset="0"/>
              </a:rPr>
              <a:t> is </a:t>
            </a:r>
            <a:r>
              <a:rPr lang="tr-TR" sz="1200" b="0" dirty="0" err="1">
                <a:solidFill>
                  <a:srgbClr val="66FF00"/>
                </a:solidFill>
                <a:highlight>
                  <a:srgbClr val="000000"/>
                </a:highlight>
                <a:latin typeface="Courier New" panose="02070309020205020404" pitchFamily="49" charset="0"/>
              </a:rPr>
              <a:t>larger</a:t>
            </a:r>
            <a:r>
              <a:rPr lang="tr-TR" sz="1200" b="0" dirty="0">
                <a:solidFill>
                  <a:srgbClr val="66FF00"/>
                </a:solidFill>
                <a:highlight>
                  <a:srgbClr val="000000"/>
                </a:highlight>
                <a:latin typeface="Courier New" panose="02070309020205020404" pitchFamily="49" charset="0"/>
              </a:rPr>
              <a:t>"</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else</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"They </a:t>
            </a:r>
            <a:r>
              <a:rPr lang="tr-TR" sz="1200" b="0" dirty="0" err="1">
                <a:solidFill>
                  <a:srgbClr val="66FF00"/>
                </a:solidFill>
                <a:highlight>
                  <a:srgbClr val="000000"/>
                </a:highlight>
                <a:latin typeface="Courier New" panose="02070309020205020404" pitchFamily="49" charset="0"/>
              </a:rPr>
              <a:t>are</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equal</a:t>
            </a:r>
            <a:r>
              <a:rPr lang="tr-TR" sz="1200" b="0" dirty="0">
                <a:solidFill>
                  <a:srgbClr val="66FF00"/>
                </a:solidFill>
                <a:highlight>
                  <a:srgbClr val="000000"/>
                </a:highlight>
                <a:latin typeface="Courier New" panose="02070309020205020404" pitchFamily="49" charset="0"/>
              </a:rPr>
              <a:t>"</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if</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on</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CountUp</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CountDown</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Tree>
    <p:extLst>
      <p:ext uri="{BB962C8B-B14F-4D97-AF65-F5344CB8AC3E}">
        <p14:creationId xmlns:p14="http://schemas.microsoft.com/office/powerpoint/2010/main" val="1253860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10.8</a:t>
            </a:r>
            <a:r>
              <a:rPr lang="tr-TR" dirty="0"/>
              <a:t> </a:t>
            </a:r>
            <a:r>
              <a:rPr lang="tr-TR" dirty="0" err="1">
                <a:solidFill>
                  <a:schemeClr val="bg1"/>
                </a:solidFill>
              </a:rPr>
              <a:t>case</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4812" y="511188"/>
            <a:ext cx="830103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b="0" i="0" u="none" strike="noStrike" cap="none" normalizeH="0" baseline="0" dirty="0">
                <a:ln>
                  <a:noFill/>
                </a:ln>
                <a:solidFill>
                  <a:srgbClr val="000000"/>
                </a:solidFill>
                <a:effectLst/>
                <a:latin typeface="+mn-lt"/>
                <a:cs typeface="Arial" panose="020B0604020202020204" pitchFamily="34" charset="0"/>
              </a:rPr>
              <a:t>The VHDL Case Statement works exactly the way that a switch statement in C works. Given an input, the statement looks at each possible condition to find one that the input signal satisfies. They are 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This is done via the “when others =&gt;” statement. See the code below for an example of this.</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314325" y="181957"/>
            <a:ext cx="4378325" cy="6124754"/>
          </a:xfrm>
          <a:prstGeom prst="rect">
            <a:avLst/>
          </a:prstGeom>
          <a:noFill/>
        </p:spPr>
        <p:txBody>
          <a:bodyPr wrap="square">
            <a:spAutoFit/>
          </a:bodyPr>
          <a:lstStyle/>
          <a:p>
            <a:r>
              <a:rPr lang="tr-TR" sz="800" b="1" dirty="0" err="1">
                <a:solidFill>
                  <a:srgbClr val="FF6600"/>
                </a:solidFill>
                <a:highlight>
                  <a:srgbClr val="000000"/>
                </a:highlight>
                <a:latin typeface="Courier New" panose="02070309020205020404" pitchFamily="49" charset="0"/>
              </a:rPr>
              <a:t>library</a:t>
            </a:r>
            <a:r>
              <a:rPr lang="tr-TR" sz="800" b="0" dirty="0">
                <a:solidFill>
                  <a:srgbClr val="FFFFFF"/>
                </a:solidFill>
                <a:highlight>
                  <a:srgbClr val="000000"/>
                </a:highlight>
                <a:latin typeface="Courier New" panose="02070309020205020404" pitchFamily="49" charset="0"/>
              </a:rPr>
              <a:t> </a:t>
            </a:r>
            <a:r>
              <a:rPr lang="tr-TR" sz="800" b="0" dirty="0" err="1">
                <a:solidFill>
                  <a:srgbClr val="800000"/>
                </a:solidFill>
                <a:highlight>
                  <a:srgbClr val="000000"/>
                </a:highlight>
                <a:latin typeface="Courier New" panose="02070309020205020404" pitchFamily="49" charset="0"/>
              </a:rPr>
              <a:t>ieee</a:t>
            </a:r>
            <a:r>
              <a:rPr lang="tr-TR" sz="800" b="1" dirty="0">
                <a:solidFill>
                  <a:srgbClr val="FFCC00"/>
                </a:solidFill>
                <a:highlight>
                  <a:srgbClr val="000000"/>
                </a:highlight>
                <a:latin typeface="Courier New" panose="02070309020205020404" pitchFamily="49" charset="0"/>
              </a:rPr>
              <a:t>;</a:t>
            </a:r>
            <a:endParaRPr lang="tr-TR" sz="800" b="0" dirty="0">
              <a:solidFill>
                <a:srgbClr val="FFFFFF"/>
              </a:solidFill>
              <a:highlight>
                <a:srgbClr val="000000"/>
              </a:highlight>
              <a:latin typeface="Courier New" panose="02070309020205020404" pitchFamily="49" charset="0"/>
            </a:endParaRPr>
          </a:p>
          <a:p>
            <a:r>
              <a:rPr lang="en-US" sz="800" b="1" dirty="0">
                <a:solidFill>
                  <a:srgbClr val="FF6600"/>
                </a:solidFill>
                <a:highlight>
                  <a:srgbClr val="000000"/>
                </a:highlight>
                <a:latin typeface="Courier New" panose="02070309020205020404" pitchFamily="49" charset="0"/>
              </a:rPr>
              <a:t>use</a:t>
            </a:r>
            <a:r>
              <a:rPr lang="en-US" sz="800" b="0" dirty="0">
                <a:solidFill>
                  <a:srgbClr val="FFFFFF"/>
                </a:solidFill>
                <a:highlight>
                  <a:srgbClr val="000000"/>
                </a:highlight>
                <a:latin typeface="Courier New" panose="02070309020205020404" pitchFamily="49" charset="0"/>
              </a:rPr>
              <a:t> </a:t>
            </a:r>
            <a:r>
              <a:rPr lang="en-US" sz="800" b="0" dirty="0">
                <a:solidFill>
                  <a:srgbClr val="800000"/>
                </a:solidFill>
                <a:highlight>
                  <a:srgbClr val="000000"/>
                </a:highlight>
                <a:latin typeface="Courier New" panose="02070309020205020404" pitchFamily="49" charset="0"/>
              </a:rPr>
              <a:t>ieee</a:t>
            </a:r>
            <a:r>
              <a:rPr lang="en-US" sz="800" b="1" dirty="0">
                <a:solidFill>
                  <a:srgbClr val="FFCC00"/>
                </a:solidFill>
                <a:highlight>
                  <a:srgbClr val="000000"/>
                </a:highlight>
                <a:latin typeface="Courier New" panose="02070309020205020404" pitchFamily="49" charset="0"/>
              </a:rPr>
              <a:t>.</a:t>
            </a:r>
            <a:r>
              <a:rPr lang="en-US" sz="800" b="0" dirty="0">
                <a:solidFill>
                  <a:srgbClr val="800000"/>
                </a:solidFill>
                <a:highlight>
                  <a:srgbClr val="000000"/>
                </a:highlight>
                <a:latin typeface="Courier New" panose="02070309020205020404" pitchFamily="49" charset="0"/>
              </a:rPr>
              <a:t>std_logic_1164</a:t>
            </a:r>
            <a:r>
              <a:rPr lang="en-US" sz="800" b="1" dirty="0">
                <a:solidFill>
                  <a:srgbClr val="FFCC00"/>
                </a:solidFill>
                <a:highlight>
                  <a:srgbClr val="000000"/>
                </a:highlight>
                <a:latin typeface="Courier New" panose="02070309020205020404" pitchFamily="49" charset="0"/>
              </a:rPr>
              <a:t>.</a:t>
            </a:r>
            <a:r>
              <a:rPr lang="en-US" sz="800" b="1" dirty="0">
                <a:solidFill>
                  <a:srgbClr val="FF6600"/>
                </a:solidFill>
                <a:highlight>
                  <a:srgbClr val="000000"/>
                </a:highlight>
                <a:latin typeface="Courier New" panose="02070309020205020404" pitchFamily="49" charset="0"/>
              </a:rPr>
              <a:t>all</a:t>
            </a:r>
            <a:r>
              <a:rPr lang="en-US" sz="800" b="1" dirty="0">
                <a:solidFill>
                  <a:srgbClr val="FFCC00"/>
                </a:solidFill>
                <a:highlight>
                  <a:srgbClr val="000000"/>
                </a:highlight>
                <a:latin typeface="Courier New" panose="02070309020205020404" pitchFamily="49" charset="0"/>
              </a:rPr>
              <a:t>;</a:t>
            </a:r>
            <a:endParaRPr lang="en-US" sz="800" b="0" dirty="0">
              <a:solidFill>
                <a:srgbClr val="FFFFFF"/>
              </a:solidFill>
              <a:highlight>
                <a:srgbClr val="000000"/>
              </a:highlight>
              <a:latin typeface="Courier New" panose="02070309020205020404" pitchFamily="49" charset="0"/>
            </a:endParaRPr>
          </a:p>
          <a:p>
            <a:r>
              <a:rPr lang="en-US" sz="800" b="1" dirty="0">
                <a:solidFill>
                  <a:srgbClr val="FF6600"/>
                </a:solidFill>
                <a:highlight>
                  <a:srgbClr val="000000"/>
                </a:highlight>
                <a:latin typeface="Courier New" panose="02070309020205020404" pitchFamily="49" charset="0"/>
              </a:rPr>
              <a:t>use</a:t>
            </a:r>
            <a:r>
              <a:rPr lang="en-US" sz="800" b="0" dirty="0">
                <a:solidFill>
                  <a:srgbClr val="FFFFFF"/>
                </a:solidFill>
                <a:highlight>
                  <a:srgbClr val="000000"/>
                </a:highlight>
                <a:latin typeface="Courier New" panose="02070309020205020404" pitchFamily="49" charset="0"/>
              </a:rPr>
              <a:t> </a:t>
            </a:r>
            <a:r>
              <a:rPr lang="en-US" sz="800" b="0" dirty="0" err="1">
                <a:solidFill>
                  <a:srgbClr val="800000"/>
                </a:solidFill>
                <a:highlight>
                  <a:srgbClr val="000000"/>
                </a:highlight>
                <a:latin typeface="Courier New" panose="02070309020205020404" pitchFamily="49" charset="0"/>
              </a:rPr>
              <a:t>ieee</a:t>
            </a:r>
            <a:r>
              <a:rPr lang="en-US" sz="800" b="1" dirty="0" err="1">
                <a:solidFill>
                  <a:srgbClr val="FFCC00"/>
                </a:solidFill>
                <a:highlight>
                  <a:srgbClr val="000000"/>
                </a:highlight>
                <a:latin typeface="Courier New" panose="02070309020205020404" pitchFamily="49" charset="0"/>
              </a:rPr>
              <a:t>.</a:t>
            </a:r>
            <a:r>
              <a:rPr lang="en-US" sz="800" b="0" dirty="0" err="1">
                <a:solidFill>
                  <a:srgbClr val="800000"/>
                </a:solidFill>
                <a:highlight>
                  <a:srgbClr val="000000"/>
                </a:highlight>
                <a:latin typeface="Courier New" panose="02070309020205020404" pitchFamily="49" charset="0"/>
              </a:rPr>
              <a:t>numeric_std</a:t>
            </a:r>
            <a:r>
              <a:rPr lang="en-US" sz="800" b="1" dirty="0" err="1">
                <a:solidFill>
                  <a:srgbClr val="FFCC00"/>
                </a:solidFill>
                <a:highlight>
                  <a:srgbClr val="000000"/>
                </a:highlight>
                <a:latin typeface="Courier New" panose="02070309020205020404" pitchFamily="49" charset="0"/>
              </a:rPr>
              <a:t>.</a:t>
            </a:r>
            <a:r>
              <a:rPr lang="en-US" sz="800" b="1" dirty="0" err="1">
                <a:solidFill>
                  <a:srgbClr val="FF6600"/>
                </a:solidFill>
                <a:highlight>
                  <a:srgbClr val="000000"/>
                </a:highlight>
                <a:latin typeface="Courier New" panose="02070309020205020404" pitchFamily="49" charset="0"/>
              </a:rPr>
              <a:t>all</a:t>
            </a:r>
            <a:r>
              <a:rPr lang="en-US" sz="800" b="1" dirty="0">
                <a:solidFill>
                  <a:srgbClr val="FFCC00"/>
                </a:solidFill>
                <a:highlight>
                  <a:srgbClr val="000000"/>
                </a:highlight>
                <a:latin typeface="Courier New" panose="02070309020205020404" pitchFamily="49" charset="0"/>
              </a:rPr>
              <a:t>;</a:t>
            </a:r>
            <a:endParaRPr lang="en-US" sz="800" b="0" dirty="0">
              <a:solidFill>
                <a:srgbClr val="FFFFFF"/>
              </a:solidFill>
              <a:highlight>
                <a:srgbClr val="000000"/>
              </a:highlight>
              <a:latin typeface="Courier New" panose="02070309020205020404" pitchFamily="49" charset="0"/>
            </a:endParaRPr>
          </a:p>
          <a:p>
            <a:endParaRPr lang="tr-TR" sz="800" b="0" dirty="0">
              <a:solidFill>
                <a:srgbClr val="FFFFFF"/>
              </a:solidFill>
              <a:highlight>
                <a:srgbClr val="000000"/>
              </a:highlight>
              <a:latin typeface="Courier New" panose="02070309020205020404" pitchFamily="49" charset="0"/>
            </a:endParaRPr>
          </a:p>
          <a:p>
            <a:r>
              <a:rPr lang="tr-TR" sz="800" b="1" dirty="0" err="1">
                <a:solidFill>
                  <a:srgbClr val="FF6600"/>
                </a:solidFill>
                <a:highlight>
                  <a:srgbClr val="000000"/>
                </a:highlight>
                <a:latin typeface="Courier New" panose="02070309020205020404" pitchFamily="49" charset="0"/>
              </a:rPr>
              <a:t>entity</a:t>
            </a:r>
            <a:r>
              <a:rPr lang="tr-TR" sz="800" b="0" dirty="0">
                <a:solidFill>
                  <a:srgbClr val="FFFFFF"/>
                </a:solidFill>
                <a:highlight>
                  <a:srgbClr val="000000"/>
                </a:highlight>
                <a:latin typeface="Courier New" panose="02070309020205020404" pitchFamily="49" charset="0"/>
              </a:rPr>
              <a:t> </a:t>
            </a:r>
            <a:r>
              <a:rPr lang="tr-TR" sz="800" b="0" dirty="0" err="1">
                <a:solidFill>
                  <a:srgbClr val="FFFFFF"/>
                </a:solidFill>
                <a:highlight>
                  <a:srgbClr val="000000"/>
                </a:highlight>
                <a:latin typeface="Courier New" panose="02070309020205020404" pitchFamily="49" charset="0"/>
              </a:rPr>
              <a:t>Case_Statement</a:t>
            </a:r>
            <a:r>
              <a:rPr lang="tr-TR" sz="800" b="1" dirty="0" err="1">
                <a:solidFill>
                  <a:srgbClr val="FF6600"/>
                </a:solidFill>
                <a:highlight>
                  <a:srgbClr val="000000"/>
                </a:highlight>
                <a:latin typeface="Courier New" panose="02070309020205020404" pitchFamily="49" charset="0"/>
              </a:rPr>
              <a:t>is</a:t>
            </a:r>
            <a:endParaRPr lang="tr-TR" sz="800" b="0" dirty="0">
              <a:solidFill>
                <a:srgbClr val="FFFFFF"/>
              </a:solidFill>
              <a:highlight>
                <a:srgbClr val="000000"/>
              </a:highlight>
              <a:latin typeface="Courier New" panose="02070309020205020404" pitchFamily="49" charset="0"/>
            </a:endParaRPr>
          </a:p>
          <a:p>
            <a:r>
              <a:rPr lang="tr-TR" sz="800" b="1" dirty="0" err="1">
                <a:solidFill>
                  <a:srgbClr val="FF6600"/>
                </a:solidFill>
                <a:highlight>
                  <a:srgbClr val="000000"/>
                </a:highlight>
                <a:latin typeface="Courier New" panose="02070309020205020404" pitchFamily="49" charset="0"/>
              </a:rPr>
              <a:t>end</a:t>
            </a:r>
            <a:r>
              <a:rPr lang="tr-TR" sz="800" b="0" dirty="0">
                <a:solidFill>
                  <a:srgbClr val="FFFFFF"/>
                </a:solidFill>
                <a:highlight>
                  <a:srgbClr val="000000"/>
                </a:highlight>
                <a:latin typeface="Courier New" panose="02070309020205020404" pitchFamily="49" charset="0"/>
              </a:rPr>
              <a:t> </a:t>
            </a:r>
            <a:r>
              <a:rPr lang="tr-TR" sz="800" b="1" dirty="0" err="1">
                <a:solidFill>
                  <a:srgbClr val="FF6600"/>
                </a:solidFill>
                <a:highlight>
                  <a:srgbClr val="000000"/>
                </a:highlight>
                <a:latin typeface="Courier New" panose="02070309020205020404" pitchFamily="49" charset="0"/>
              </a:rPr>
              <a:t>entity</a:t>
            </a:r>
            <a:r>
              <a:rPr lang="tr-TR" sz="800" b="1" dirty="0">
                <a:solidFill>
                  <a:srgbClr val="FFCC00"/>
                </a:solidFill>
                <a:highlight>
                  <a:srgbClr val="000000"/>
                </a:highlight>
                <a:latin typeface="Courier New" panose="02070309020205020404" pitchFamily="49" charset="0"/>
              </a:rPr>
              <a:t>;</a:t>
            </a:r>
            <a:endParaRPr lang="tr-TR" sz="800" b="0" dirty="0">
              <a:solidFill>
                <a:srgbClr val="FFFFFF"/>
              </a:solidFill>
              <a:highlight>
                <a:srgbClr val="000000"/>
              </a:highlight>
              <a:latin typeface="Courier New" panose="02070309020205020404" pitchFamily="49" charset="0"/>
            </a:endParaRPr>
          </a:p>
          <a:p>
            <a:r>
              <a:rPr lang="en-US" sz="800" b="1" dirty="0">
                <a:solidFill>
                  <a:srgbClr val="FF6600"/>
                </a:solidFill>
                <a:highlight>
                  <a:srgbClr val="000000"/>
                </a:highlight>
                <a:latin typeface="Courier New" panose="02070309020205020404" pitchFamily="49" charset="0"/>
              </a:rPr>
              <a:t>architecture</a:t>
            </a:r>
            <a:r>
              <a:rPr lang="en-US" sz="800" b="0" dirty="0">
                <a:solidFill>
                  <a:srgbClr val="FFFFFF"/>
                </a:solidFill>
                <a:highlight>
                  <a:srgbClr val="000000"/>
                </a:highlight>
                <a:latin typeface="Courier New" panose="02070309020205020404" pitchFamily="49" charset="0"/>
              </a:rPr>
              <a:t> sim </a:t>
            </a:r>
            <a:r>
              <a:rPr lang="en-US" sz="800" b="1" dirty="0">
                <a:solidFill>
                  <a:srgbClr val="FF6600"/>
                </a:solidFill>
                <a:highlight>
                  <a:srgbClr val="000000"/>
                </a:highlight>
                <a:latin typeface="Courier New" panose="02070309020205020404" pitchFamily="49" charset="0"/>
              </a:rPr>
              <a:t>of</a:t>
            </a:r>
            <a:r>
              <a:rPr lang="en-US" sz="800" b="0" dirty="0">
                <a:solidFill>
                  <a:srgbClr val="FFFFFF"/>
                </a:solidFill>
                <a:highlight>
                  <a:srgbClr val="000000"/>
                </a:highlight>
                <a:latin typeface="Courier New" panose="02070309020205020404" pitchFamily="49" charset="0"/>
              </a:rPr>
              <a:t> </a:t>
            </a:r>
            <a:r>
              <a:rPr lang="en-US" sz="800" b="0" dirty="0" err="1">
                <a:solidFill>
                  <a:srgbClr val="FFFFFF"/>
                </a:solidFill>
                <a:highlight>
                  <a:srgbClr val="000000"/>
                </a:highlight>
                <a:latin typeface="Courier New" panose="02070309020205020404" pitchFamily="49" charset="0"/>
              </a:rPr>
              <a:t>Case_Statement</a:t>
            </a:r>
            <a:r>
              <a:rPr lang="en-US" sz="800" b="1" dirty="0" err="1">
                <a:solidFill>
                  <a:srgbClr val="FF6600"/>
                </a:solidFill>
                <a:highlight>
                  <a:srgbClr val="000000"/>
                </a:highlight>
                <a:latin typeface="Courier New" panose="02070309020205020404" pitchFamily="49" charset="0"/>
              </a:rPr>
              <a:t>is</a:t>
            </a:r>
            <a:endParaRPr lang="en-US" sz="800" b="0" dirty="0">
              <a:solidFill>
                <a:srgbClr val="FFFFFF"/>
              </a:solidFill>
              <a:highlight>
                <a:srgbClr val="000000"/>
              </a:highlight>
              <a:latin typeface="Courier New" panose="02070309020205020404" pitchFamily="49" charset="0"/>
            </a:endParaRPr>
          </a:p>
          <a:p>
            <a:endParaRPr lang="tr-TR" sz="800" b="0" dirty="0">
              <a:solidFill>
                <a:srgbClr val="FFFFFF"/>
              </a:solidFill>
              <a:highlight>
                <a:srgbClr val="000000"/>
              </a:highlight>
              <a:latin typeface="Courier New" panose="02070309020205020404" pitchFamily="49" charset="0"/>
            </a:endParaRPr>
          </a:p>
          <a:p>
            <a:r>
              <a:rPr lang="da-DK" sz="800" b="0" dirty="0">
                <a:solidFill>
                  <a:srgbClr val="FFFFFF"/>
                </a:solidFill>
                <a:highlight>
                  <a:srgbClr val="000000"/>
                </a:highlight>
                <a:latin typeface="Courier New" panose="02070309020205020404" pitchFamily="49" charset="0"/>
              </a:rPr>
              <a:t>    </a:t>
            </a:r>
            <a:r>
              <a:rPr lang="da-DK" sz="800" b="1" dirty="0">
                <a:solidFill>
                  <a:srgbClr val="FF6600"/>
                </a:solidFill>
                <a:highlight>
                  <a:srgbClr val="000000"/>
                </a:highlight>
                <a:latin typeface="Courier New" panose="02070309020205020404" pitchFamily="49" charset="0"/>
              </a:rPr>
              <a:t>signal</a:t>
            </a:r>
            <a:r>
              <a:rPr lang="da-DK" sz="800" b="0" dirty="0">
                <a:solidFill>
                  <a:srgbClr val="FFFFFF"/>
                </a:solidFill>
                <a:highlight>
                  <a:srgbClr val="000000"/>
                </a:highlight>
                <a:latin typeface="Courier New" panose="02070309020205020404" pitchFamily="49" charset="0"/>
              </a:rPr>
              <a:t> Sig1 </a:t>
            </a:r>
            <a:r>
              <a:rPr lang="da-DK" sz="800" b="1" dirty="0">
                <a:solidFill>
                  <a:srgbClr val="FFCC00"/>
                </a:solidFill>
                <a:highlight>
                  <a:srgbClr val="000000"/>
                </a:highlight>
                <a:latin typeface="Courier New" panose="02070309020205020404" pitchFamily="49" charset="0"/>
              </a:rPr>
              <a:t>:</a:t>
            </a:r>
            <a:r>
              <a:rPr lang="da-DK" sz="800" b="0" dirty="0">
                <a:solidFill>
                  <a:srgbClr val="FFFFFF"/>
                </a:solidFill>
                <a:highlight>
                  <a:srgbClr val="000000"/>
                </a:highlight>
                <a:latin typeface="Courier New" panose="02070309020205020404" pitchFamily="49" charset="0"/>
              </a:rPr>
              <a:t> </a:t>
            </a:r>
            <a:r>
              <a:rPr lang="da-DK" sz="800" b="0" dirty="0">
                <a:solidFill>
                  <a:srgbClr val="66FF00"/>
                </a:solidFill>
                <a:highlight>
                  <a:srgbClr val="000000"/>
                </a:highlight>
                <a:latin typeface="Courier New" panose="02070309020205020404" pitchFamily="49" charset="0"/>
              </a:rPr>
              <a:t>unsigned</a:t>
            </a:r>
            <a:r>
              <a:rPr lang="da-DK" sz="800" b="1" dirty="0">
                <a:solidFill>
                  <a:srgbClr val="FFCC00"/>
                </a:solidFill>
                <a:highlight>
                  <a:srgbClr val="000000"/>
                </a:highlight>
                <a:latin typeface="Courier New" panose="02070309020205020404" pitchFamily="49" charset="0"/>
              </a:rPr>
              <a:t>(</a:t>
            </a:r>
            <a:r>
              <a:rPr lang="da-DK" sz="800" b="0" dirty="0">
                <a:solidFill>
                  <a:srgbClr val="FF8000"/>
                </a:solidFill>
                <a:highlight>
                  <a:srgbClr val="000000"/>
                </a:highlight>
                <a:latin typeface="Courier New" panose="02070309020205020404" pitchFamily="49" charset="0"/>
              </a:rPr>
              <a:t>7</a:t>
            </a:r>
            <a:r>
              <a:rPr lang="da-DK" sz="800" b="0" dirty="0">
                <a:solidFill>
                  <a:srgbClr val="FFFFFF"/>
                </a:solidFill>
                <a:highlight>
                  <a:srgbClr val="000000"/>
                </a:highlight>
                <a:latin typeface="Courier New" panose="02070309020205020404" pitchFamily="49" charset="0"/>
              </a:rPr>
              <a:t> </a:t>
            </a:r>
            <a:r>
              <a:rPr lang="da-DK" sz="800" b="1" dirty="0">
                <a:solidFill>
                  <a:srgbClr val="FF6600"/>
                </a:solidFill>
                <a:highlight>
                  <a:srgbClr val="000000"/>
                </a:highlight>
                <a:latin typeface="Courier New" panose="02070309020205020404" pitchFamily="49" charset="0"/>
              </a:rPr>
              <a:t>downto</a:t>
            </a:r>
            <a:r>
              <a:rPr lang="da-DK" sz="800" b="0" dirty="0">
                <a:solidFill>
                  <a:srgbClr val="FFFFFF"/>
                </a:solidFill>
                <a:highlight>
                  <a:srgbClr val="000000"/>
                </a:highlight>
                <a:latin typeface="Courier New" panose="02070309020205020404" pitchFamily="49" charset="0"/>
              </a:rPr>
              <a:t> </a:t>
            </a:r>
            <a:r>
              <a:rPr lang="da-DK" sz="800" b="0" dirty="0">
                <a:solidFill>
                  <a:srgbClr val="FF8000"/>
                </a:solidFill>
                <a:highlight>
                  <a:srgbClr val="000000"/>
                </a:highlight>
                <a:latin typeface="Courier New" panose="02070309020205020404" pitchFamily="49" charset="0"/>
              </a:rPr>
              <a:t>0</a:t>
            </a:r>
            <a:r>
              <a:rPr lang="da-DK" sz="800" b="1" dirty="0">
                <a:solidFill>
                  <a:srgbClr val="FFCC00"/>
                </a:solidFill>
                <a:highlight>
                  <a:srgbClr val="000000"/>
                </a:highlight>
                <a:latin typeface="Courier New" panose="02070309020205020404" pitchFamily="49" charset="0"/>
              </a:rPr>
              <a:t>)</a:t>
            </a:r>
            <a:r>
              <a:rPr lang="da-DK" sz="800" b="0" dirty="0">
                <a:solidFill>
                  <a:srgbClr val="FFFFFF"/>
                </a:solidFill>
                <a:highlight>
                  <a:srgbClr val="000000"/>
                </a:highlight>
                <a:latin typeface="Courier New" panose="02070309020205020404" pitchFamily="49" charset="0"/>
              </a:rPr>
              <a:t> </a:t>
            </a:r>
            <a:r>
              <a:rPr lang="da-DK" sz="800" b="1" dirty="0">
                <a:solidFill>
                  <a:srgbClr val="FFCC00"/>
                </a:solidFill>
                <a:highlight>
                  <a:srgbClr val="000000"/>
                </a:highlight>
                <a:latin typeface="Courier New" panose="02070309020205020404" pitchFamily="49" charset="0"/>
              </a:rPr>
              <a:t>:=</a:t>
            </a:r>
            <a:r>
              <a:rPr lang="da-DK" sz="800" b="0" dirty="0">
                <a:solidFill>
                  <a:srgbClr val="FFFFFF"/>
                </a:solidFill>
                <a:highlight>
                  <a:srgbClr val="000000"/>
                </a:highlight>
                <a:latin typeface="Courier New" panose="02070309020205020404" pitchFamily="49" charset="0"/>
              </a:rPr>
              <a:t> x</a:t>
            </a:r>
            <a:r>
              <a:rPr lang="da-DK" sz="800" b="0" dirty="0">
                <a:solidFill>
                  <a:srgbClr val="66FF00"/>
                </a:solidFill>
                <a:highlight>
                  <a:srgbClr val="000000"/>
                </a:highlight>
                <a:latin typeface="Courier New" panose="02070309020205020404" pitchFamily="49" charset="0"/>
              </a:rPr>
              <a:t>"AA"</a:t>
            </a:r>
            <a:r>
              <a:rPr lang="da-DK" sz="800" b="1" dirty="0">
                <a:solidFill>
                  <a:srgbClr val="FFCC00"/>
                </a:solidFill>
                <a:highlight>
                  <a:srgbClr val="000000"/>
                </a:highlight>
                <a:latin typeface="Courier New" panose="02070309020205020404" pitchFamily="49" charset="0"/>
              </a:rPr>
              <a:t>;</a:t>
            </a:r>
            <a:endParaRPr lang="da-DK" sz="800" b="0" dirty="0">
              <a:solidFill>
                <a:srgbClr val="FFFFFF"/>
              </a:solidFill>
              <a:highlight>
                <a:srgbClr val="000000"/>
              </a:highlight>
              <a:latin typeface="Courier New" panose="02070309020205020404" pitchFamily="49" charset="0"/>
            </a:endParaRPr>
          </a:p>
          <a:p>
            <a:r>
              <a:rPr lang="tr-TR" sz="800" b="0" dirty="0">
                <a:solidFill>
                  <a:srgbClr val="FFFFFF"/>
                </a:solidFill>
                <a:highlight>
                  <a:srgbClr val="000000"/>
                </a:highlight>
                <a:latin typeface="Courier New" panose="02070309020205020404" pitchFamily="49" charset="0"/>
              </a:rPr>
              <a:t>    </a:t>
            </a:r>
            <a:r>
              <a:rPr lang="tr-TR" sz="800" b="1" dirty="0" err="1">
                <a:solidFill>
                  <a:srgbClr val="FF6600"/>
                </a:solidFill>
                <a:highlight>
                  <a:srgbClr val="000000"/>
                </a:highlight>
                <a:latin typeface="Courier New" panose="02070309020205020404" pitchFamily="49" charset="0"/>
              </a:rPr>
              <a:t>signal</a:t>
            </a:r>
            <a:r>
              <a:rPr lang="tr-TR" sz="800" b="0" dirty="0">
                <a:solidFill>
                  <a:srgbClr val="FFFFFF"/>
                </a:solidFill>
                <a:highlight>
                  <a:srgbClr val="000000"/>
                </a:highlight>
                <a:latin typeface="Courier New" panose="02070309020205020404" pitchFamily="49" charset="0"/>
              </a:rPr>
              <a:t> Sig2 </a:t>
            </a:r>
            <a:r>
              <a:rPr lang="tr-TR" sz="800" b="1" dirty="0">
                <a:solidFill>
                  <a:srgbClr val="FFCC00"/>
                </a:solidFill>
                <a:highlight>
                  <a:srgbClr val="000000"/>
                </a:highlight>
                <a:latin typeface="Courier New" panose="02070309020205020404" pitchFamily="49" charset="0"/>
              </a:rPr>
              <a:t>:</a:t>
            </a:r>
            <a:r>
              <a:rPr lang="tr-TR" sz="800" b="0" dirty="0">
                <a:solidFill>
                  <a:srgbClr val="FFFFFF"/>
                </a:solidFill>
                <a:highlight>
                  <a:srgbClr val="000000"/>
                </a:highlight>
                <a:latin typeface="Courier New" panose="02070309020205020404" pitchFamily="49" charset="0"/>
              </a:rPr>
              <a:t> </a:t>
            </a:r>
            <a:r>
              <a:rPr lang="tr-TR" sz="800" b="0" dirty="0" err="1">
                <a:solidFill>
                  <a:srgbClr val="66FF00"/>
                </a:solidFill>
                <a:highlight>
                  <a:srgbClr val="000000"/>
                </a:highlight>
                <a:latin typeface="Courier New" panose="02070309020205020404" pitchFamily="49" charset="0"/>
              </a:rPr>
              <a:t>unsigned</a:t>
            </a:r>
            <a:r>
              <a:rPr lang="tr-TR" sz="800" b="1" dirty="0">
                <a:solidFill>
                  <a:srgbClr val="FFCC00"/>
                </a:solidFill>
                <a:highlight>
                  <a:srgbClr val="000000"/>
                </a:highlight>
                <a:latin typeface="Courier New" panose="02070309020205020404" pitchFamily="49" charset="0"/>
              </a:rPr>
              <a:t>(</a:t>
            </a:r>
            <a:r>
              <a:rPr lang="tr-TR" sz="800" b="0" dirty="0">
                <a:solidFill>
                  <a:srgbClr val="FF8000"/>
                </a:solidFill>
                <a:highlight>
                  <a:srgbClr val="000000"/>
                </a:highlight>
                <a:latin typeface="Courier New" panose="02070309020205020404" pitchFamily="49" charset="0"/>
              </a:rPr>
              <a:t>7</a:t>
            </a:r>
            <a:r>
              <a:rPr lang="tr-TR" sz="800" b="0" dirty="0">
                <a:solidFill>
                  <a:srgbClr val="FFFFFF"/>
                </a:solidFill>
                <a:highlight>
                  <a:srgbClr val="000000"/>
                </a:highlight>
                <a:latin typeface="Courier New" panose="02070309020205020404" pitchFamily="49" charset="0"/>
              </a:rPr>
              <a:t> </a:t>
            </a:r>
            <a:r>
              <a:rPr lang="tr-TR" sz="800" b="1" dirty="0" err="1">
                <a:solidFill>
                  <a:srgbClr val="FF6600"/>
                </a:solidFill>
                <a:highlight>
                  <a:srgbClr val="000000"/>
                </a:highlight>
                <a:latin typeface="Courier New" panose="02070309020205020404" pitchFamily="49" charset="0"/>
              </a:rPr>
              <a:t>downto</a:t>
            </a:r>
            <a:r>
              <a:rPr lang="tr-TR" sz="800" b="0" dirty="0">
                <a:solidFill>
                  <a:srgbClr val="FFFFFF"/>
                </a:solidFill>
                <a:highlight>
                  <a:srgbClr val="000000"/>
                </a:highlight>
                <a:latin typeface="Courier New" panose="02070309020205020404" pitchFamily="49" charset="0"/>
              </a:rPr>
              <a:t> </a:t>
            </a:r>
            <a:r>
              <a:rPr lang="tr-TR" sz="800" b="0" dirty="0">
                <a:solidFill>
                  <a:srgbClr val="FF8000"/>
                </a:solidFill>
                <a:highlight>
                  <a:srgbClr val="000000"/>
                </a:highlight>
                <a:latin typeface="Courier New" panose="02070309020205020404" pitchFamily="49" charset="0"/>
              </a:rPr>
              <a:t>0</a:t>
            </a:r>
            <a:r>
              <a:rPr lang="tr-TR" sz="800" b="1" dirty="0">
                <a:solidFill>
                  <a:srgbClr val="FFCC00"/>
                </a:solidFill>
                <a:highlight>
                  <a:srgbClr val="000000"/>
                </a:highlight>
                <a:latin typeface="Courier New" panose="02070309020205020404" pitchFamily="49" charset="0"/>
              </a:rPr>
              <a:t>)</a:t>
            </a:r>
            <a:r>
              <a:rPr lang="tr-TR" sz="800" b="0" dirty="0">
                <a:solidFill>
                  <a:srgbClr val="FFFFFF"/>
                </a:solidFill>
                <a:highlight>
                  <a:srgbClr val="000000"/>
                </a:highlight>
                <a:latin typeface="Courier New" panose="02070309020205020404" pitchFamily="49" charset="0"/>
              </a:rPr>
              <a:t> </a:t>
            </a:r>
            <a:r>
              <a:rPr lang="tr-TR" sz="800" b="1" dirty="0">
                <a:solidFill>
                  <a:srgbClr val="FFCC00"/>
                </a:solidFill>
                <a:highlight>
                  <a:srgbClr val="000000"/>
                </a:highlight>
                <a:latin typeface="Courier New" panose="02070309020205020404" pitchFamily="49" charset="0"/>
              </a:rPr>
              <a:t>:=</a:t>
            </a:r>
            <a:r>
              <a:rPr lang="tr-TR" sz="800" b="0" dirty="0">
                <a:solidFill>
                  <a:srgbClr val="FFFFFF"/>
                </a:solidFill>
                <a:highlight>
                  <a:srgbClr val="000000"/>
                </a:highlight>
                <a:latin typeface="Courier New" panose="02070309020205020404" pitchFamily="49" charset="0"/>
              </a:rPr>
              <a:t> </a:t>
            </a:r>
            <a:r>
              <a:rPr lang="tr-TR" sz="800" b="0" dirty="0" err="1">
                <a:solidFill>
                  <a:srgbClr val="FFFFFF"/>
                </a:solidFill>
                <a:highlight>
                  <a:srgbClr val="000000"/>
                </a:highlight>
                <a:latin typeface="Courier New" panose="02070309020205020404" pitchFamily="49" charset="0"/>
              </a:rPr>
              <a:t>x</a:t>
            </a:r>
            <a:r>
              <a:rPr lang="tr-TR" sz="800" b="0" dirty="0" err="1">
                <a:solidFill>
                  <a:srgbClr val="66FF00"/>
                </a:solidFill>
                <a:highlight>
                  <a:srgbClr val="000000"/>
                </a:highlight>
                <a:latin typeface="Courier New" panose="02070309020205020404" pitchFamily="49" charset="0"/>
              </a:rPr>
              <a:t>"BB</a:t>
            </a:r>
            <a:r>
              <a:rPr lang="tr-TR" sz="800" b="0" dirty="0">
                <a:solidFill>
                  <a:srgbClr val="66FF00"/>
                </a:solidFill>
                <a:highlight>
                  <a:srgbClr val="000000"/>
                </a:highlight>
                <a:latin typeface="Courier New" panose="02070309020205020404" pitchFamily="49" charset="0"/>
              </a:rPr>
              <a:t>"</a:t>
            </a:r>
            <a:r>
              <a:rPr lang="tr-TR" sz="800" b="1" dirty="0">
                <a:solidFill>
                  <a:srgbClr val="FFCC00"/>
                </a:solidFill>
                <a:highlight>
                  <a:srgbClr val="000000"/>
                </a:highlight>
                <a:latin typeface="Courier New" panose="02070309020205020404" pitchFamily="49" charset="0"/>
              </a:rPr>
              <a:t>;</a:t>
            </a:r>
            <a:endParaRPr lang="tr-TR" sz="800" b="0" dirty="0">
              <a:solidFill>
                <a:srgbClr val="FFFFFF"/>
              </a:solidFill>
              <a:highlight>
                <a:srgbClr val="000000"/>
              </a:highlight>
              <a:latin typeface="Courier New" panose="02070309020205020404" pitchFamily="49" charset="0"/>
            </a:endParaRPr>
          </a:p>
          <a:p>
            <a:r>
              <a:rPr lang="da-DK" sz="800" b="0" dirty="0">
                <a:solidFill>
                  <a:srgbClr val="FFFFFF"/>
                </a:solidFill>
                <a:highlight>
                  <a:srgbClr val="000000"/>
                </a:highlight>
                <a:latin typeface="Courier New" panose="02070309020205020404" pitchFamily="49" charset="0"/>
              </a:rPr>
              <a:t>    </a:t>
            </a:r>
            <a:r>
              <a:rPr lang="da-DK" sz="800" b="1" dirty="0">
                <a:solidFill>
                  <a:srgbClr val="FF6600"/>
                </a:solidFill>
                <a:highlight>
                  <a:srgbClr val="000000"/>
                </a:highlight>
                <a:latin typeface="Courier New" panose="02070309020205020404" pitchFamily="49" charset="0"/>
              </a:rPr>
              <a:t>signal</a:t>
            </a:r>
            <a:r>
              <a:rPr lang="da-DK" sz="800" b="0" dirty="0">
                <a:solidFill>
                  <a:srgbClr val="FFFFFF"/>
                </a:solidFill>
                <a:highlight>
                  <a:srgbClr val="000000"/>
                </a:highlight>
                <a:latin typeface="Courier New" panose="02070309020205020404" pitchFamily="49" charset="0"/>
              </a:rPr>
              <a:t> Sig3 </a:t>
            </a:r>
            <a:r>
              <a:rPr lang="da-DK" sz="800" b="1" dirty="0">
                <a:solidFill>
                  <a:srgbClr val="FFCC00"/>
                </a:solidFill>
                <a:highlight>
                  <a:srgbClr val="000000"/>
                </a:highlight>
                <a:latin typeface="Courier New" panose="02070309020205020404" pitchFamily="49" charset="0"/>
              </a:rPr>
              <a:t>:</a:t>
            </a:r>
            <a:r>
              <a:rPr lang="da-DK" sz="800" b="0" dirty="0">
                <a:solidFill>
                  <a:srgbClr val="FFFFFF"/>
                </a:solidFill>
                <a:highlight>
                  <a:srgbClr val="000000"/>
                </a:highlight>
                <a:latin typeface="Courier New" panose="02070309020205020404" pitchFamily="49" charset="0"/>
              </a:rPr>
              <a:t> </a:t>
            </a:r>
            <a:r>
              <a:rPr lang="da-DK" sz="800" b="0" dirty="0">
                <a:solidFill>
                  <a:srgbClr val="66FF00"/>
                </a:solidFill>
                <a:highlight>
                  <a:srgbClr val="000000"/>
                </a:highlight>
                <a:latin typeface="Courier New" panose="02070309020205020404" pitchFamily="49" charset="0"/>
              </a:rPr>
              <a:t>unsigned</a:t>
            </a:r>
            <a:r>
              <a:rPr lang="da-DK" sz="800" b="1" dirty="0">
                <a:solidFill>
                  <a:srgbClr val="FFCC00"/>
                </a:solidFill>
                <a:highlight>
                  <a:srgbClr val="000000"/>
                </a:highlight>
                <a:latin typeface="Courier New" panose="02070309020205020404" pitchFamily="49" charset="0"/>
              </a:rPr>
              <a:t>(</a:t>
            </a:r>
            <a:r>
              <a:rPr lang="da-DK" sz="800" b="0" dirty="0">
                <a:solidFill>
                  <a:srgbClr val="FF8000"/>
                </a:solidFill>
                <a:highlight>
                  <a:srgbClr val="000000"/>
                </a:highlight>
                <a:latin typeface="Courier New" panose="02070309020205020404" pitchFamily="49" charset="0"/>
              </a:rPr>
              <a:t>7</a:t>
            </a:r>
            <a:r>
              <a:rPr lang="da-DK" sz="800" b="0" dirty="0">
                <a:solidFill>
                  <a:srgbClr val="FFFFFF"/>
                </a:solidFill>
                <a:highlight>
                  <a:srgbClr val="000000"/>
                </a:highlight>
                <a:latin typeface="Courier New" panose="02070309020205020404" pitchFamily="49" charset="0"/>
              </a:rPr>
              <a:t> </a:t>
            </a:r>
            <a:r>
              <a:rPr lang="da-DK" sz="800" b="1" dirty="0">
                <a:solidFill>
                  <a:srgbClr val="FF6600"/>
                </a:solidFill>
                <a:highlight>
                  <a:srgbClr val="000000"/>
                </a:highlight>
                <a:latin typeface="Courier New" panose="02070309020205020404" pitchFamily="49" charset="0"/>
              </a:rPr>
              <a:t>downto</a:t>
            </a:r>
            <a:r>
              <a:rPr lang="da-DK" sz="800" b="0" dirty="0">
                <a:solidFill>
                  <a:srgbClr val="FFFFFF"/>
                </a:solidFill>
                <a:highlight>
                  <a:srgbClr val="000000"/>
                </a:highlight>
                <a:latin typeface="Courier New" panose="02070309020205020404" pitchFamily="49" charset="0"/>
              </a:rPr>
              <a:t> </a:t>
            </a:r>
            <a:r>
              <a:rPr lang="da-DK" sz="800" b="0" dirty="0">
                <a:solidFill>
                  <a:srgbClr val="FF8000"/>
                </a:solidFill>
                <a:highlight>
                  <a:srgbClr val="000000"/>
                </a:highlight>
                <a:latin typeface="Courier New" panose="02070309020205020404" pitchFamily="49" charset="0"/>
              </a:rPr>
              <a:t>0</a:t>
            </a:r>
            <a:r>
              <a:rPr lang="da-DK" sz="800" b="1" dirty="0">
                <a:solidFill>
                  <a:srgbClr val="FFCC00"/>
                </a:solidFill>
                <a:highlight>
                  <a:srgbClr val="000000"/>
                </a:highlight>
                <a:latin typeface="Courier New" panose="02070309020205020404" pitchFamily="49" charset="0"/>
              </a:rPr>
              <a:t>)</a:t>
            </a:r>
            <a:r>
              <a:rPr lang="da-DK" sz="800" b="0" dirty="0">
                <a:solidFill>
                  <a:srgbClr val="FFFFFF"/>
                </a:solidFill>
                <a:highlight>
                  <a:srgbClr val="000000"/>
                </a:highlight>
                <a:latin typeface="Courier New" panose="02070309020205020404" pitchFamily="49" charset="0"/>
              </a:rPr>
              <a:t> </a:t>
            </a:r>
            <a:r>
              <a:rPr lang="da-DK" sz="800" b="1" dirty="0">
                <a:solidFill>
                  <a:srgbClr val="FFCC00"/>
                </a:solidFill>
                <a:highlight>
                  <a:srgbClr val="000000"/>
                </a:highlight>
                <a:latin typeface="Courier New" panose="02070309020205020404" pitchFamily="49" charset="0"/>
              </a:rPr>
              <a:t>:=</a:t>
            </a:r>
            <a:r>
              <a:rPr lang="da-DK" sz="800" b="0" dirty="0">
                <a:solidFill>
                  <a:srgbClr val="FFFFFF"/>
                </a:solidFill>
                <a:highlight>
                  <a:srgbClr val="000000"/>
                </a:highlight>
                <a:latin typeface="Courier New" panose="02070309020205020404" pitchFamily="49" charset="0"/>
              </a:rPr>
              <a:t> x</a:t>
            </a:r>
            <a:r>
              <a:rPr lang="da-DK" sz="800" b="0" dirty="0">
                <a:solidFill>
                  <a:srgbClr val="66FF00"/>
                </a:solidFill>
                <a:highlight>
                  <a:srgbClr val="000000"/>
                </a:highlight>
                <a:latin typeface="Courier New" panose="02070309020205020404" pitchFamily="49" charset="0"/>
              </a:rPr>
              <a:t>"CC"</a:t>
            </a:r>
            <a:r>
              <a:rPr lang="da-DK" sz="800" b="1" dirty="0">
                <a:solidFill>
                  <a:srgbClr val="FFCC00"/>
                </a:solidFill>
                <a:highlight>
                  <a:srgbClr val="000000"/>
                </a:highlight>
                <a:latin typeface="Courier New" panose="02070309020205020404" pitchFamily="49" charset="0"/>
              </a:rPr>
              <a:t>;</a:t>
            </a:r>
            <a:endParaRPr lang="da-DK" sz="800" b="0" dirty="0">
              <a:solidFill>
                <a:srgbClr val="FFFFFF"/>
              </a:solidFill>
              <a:highlight>
                <a:srgbClr val="000000"/>
              </a:highlight>
              <a:latin typeface="Courier New" panose="02070309020205020404" pitchFamily="49" charset="0"/>
            </a:endParaRPr>
          </a:p>
          <a:p>
            <a:r>
              <a:rPr lang="tr-TR" sz="800" b="0" dirty="0">
                <a:solidFill>
                  <a:srgbClr val="FFFFFF"/>
                </a:solidFill>
                <a:highlight>
                  <a:srgbClr val="000000"/>
                </a:highlight>
                <a:latin typeface="Courier New" panose="02070309020205020404" pitchFamily="49" charset="0"/>
              </a:rPr>
              <a:t>    </a:t>
            </a:r>
            <a:r>
              <a:rPr lang="tr-TR" sz="800" b="1" dirty="0" err="1">
                <a:solidFill>
                  <a:srgbClr val="FF6600"/>
                </a:solidFill>
                <a:highlight>
                  <a:srgbClr val="000000"/>
                </a:highlight>
                <a:latin typeface="Courier New" panose="02070309020205020404" pitchFamily="49" charset="0"/>
              </a:rPr>
              <a:t>signal</a:t>
            </a:r>
            <a:r>
              <a:rPr lang="tr-TR" sz="800" b="0" dirty="0">
                <a:solidFill>
                  <a:srgbClr val="FFFFFF"/>
                </a:solidFill>
                <a:highlight>
                  <a:srgbClr val="000000"/>
                </a:highlight>
                <a:latin typeface="Courier New" panose="02070309020205020404" pitchFamily="49" charset="0"/>
              </a:rPr>
              <a:t> Sig4 </a:t>
            </a:r>
            <a:r>
              <a:rPr lang="tr-TR" sz="800" b="1" dirty="0">
                <a:solidFill>
                  <a:srgbClr val="FFCC00"/>
                </a:solidFill>
                <a:highlight>
                  <a:srgbClr val="000000"/>
                </a:highlight>
                <a:latin typeface="Courier New" panose="02070309020205020404" pitchFamily="49" charset="0"/>
              </a:rPr>
              <a:t>:</a:t>
            </a:r>
            <a:r>
              <a:rPr lang="tr-TR" sz="800" b="0" dirty="0">
                <a:solidFill>
                  <a:srgbClr val="FFFFFF"/>
                </a:solidFill>
                <a:highlight>
                  <a:srgbClr val="000000"/>
                </a:highlight>
                <a:latin typeface="Courier New" panose="02070309020205020404" pitchFamily="49" charset="0"/>
              </a:rPr>
              <a:t> </a:t>
            </a:r>
            <a:r>
              <a:rPr lang="tr-TR" sz="800" b="0" dirty="0" err="1">
                <a:solidFill>
                  <a:srgbClr val="66FF00"/>
                </a:solidFill>
                <a:highlight>
                  <a:srgbClr val="000000"/>
                </a:highlight>
                <a:latin typeface="Courier New" panose="02070309020205020404" pitchFamily="49" charset="0"/>
              </a:rPr>
              <a:t>unsigned</a:t>
            </a:r>
            <a:r>
              <a:rPr lang="tr-TR" sz="800" b="1" dirty="0">
                <a:solidFill>
                  <a:srgbClr val="FFCC00"/>
                </a:solidFill>
                <a:highlight>
                  <a:srgbClr val="000000"/>
                </a:highlight>
                <a:latin typeface="Courier New" panose="02070309020205020404" pitchFamily="49" charset="0"/>
              </a:rPr>
              <a:t>(</a:t>
            </a:r>
            <a:r>
              <a:rPr lang="tr-TR" sz="800" b="0" dirty="0">
                <a:solidFill>
                  <a:srgbClr val="FF8000"/>
                </a:solidFill>
                <a:highlight>
                  <a:srgbClr val="000000"/>
                </a:highlight>
                <a:latin typeface="Courier New" panose="02070309020205020404" pitchFamily="49" charset="0"/>
              </a:rPr>
              <a:t>7</a:t>
            </a:r>
            <a:r>
              <a:rPr lang="tr-TR" sz="800" b="0" dirty="0">
                <a:solidFill>
                  <a:srgbClr val="FFFFFF"/>
                </a:solidFill>
                <a:highlight>
                  <a:srgbClr val="000000"/>
                </a:highlight>
                <a:latin typeface="Courier New" panose="02070309020205020404" pitchFamily="49" charset="0"/>
              </a:rPr>
              <a:t> </a:t>
            </a:r>
            <a:r>
              <a:rPr lang="tr-TR" sz="800" b="1" dirty="0" err="1">
                <a:solidFill>
                  <a:srgbClr val="FF6600"/>
                </a:solidFill>
                <a:highlight>
                  <a:srgbClr val="000000"/>
                </a:highlight>
                <a:latin typeface="Courier New" panose="02070309020205020404" pitchFamily="49" charset="0"/>
              </a:rPr>
              <a:t>downto</a:t>
            </a:r>
            <a:r>
              <a:rPr lang="tr-TR" sz="800" b="0" dirty="0">
                <a:solidFill>
                  <a:srgbClr val="FFFFFF"/>
                </a:solidFill>
                <a:highlight>
                  <a:srgbClr val="000000"/>
                </a:highlight>
                <a:latin typeface="Courier New" panose="02070309020205020404" pitchFamily="49" charset="0"/>
              </a:rPr>
              <a:t> </a:t>
            </a:r>
            <a:r>
              <a:rPr lang="tr-TR" sz="800" b="0" dirty="0">
                <a:solidFill>
                  <a:srgbClr val="FF8000"/>
                </a:solidFill>
                <a:highlight>
                  <a:srgbClr val="000000"/>
                </a:highlight>
                <a:latin typeface="Courier New" panose="02070309020205020404" pitchFamily="49" charset="0"/>
              </a:rPr>
              <a:t>0</a:t>
            </a:r>
            <a:r>
              <a:rPr lang="tr-TR" sz="800" b="1" dirty="0">
                <a:solidFill>
                  <a:srgbClr val="FFCC00"/>
                </a:solidFill>
                <a:highlight>
                  <a:srgbClr val="000000"/>
                </a:highlight>
                <a:latin typeface="Courier New" panose="02070309020205020404" pitchFamily="49" charset="0"/>
              </a:rPr>
              <a:t>)</a:t>
            </a:r>
            <a:r>
              <a:rPr lang="tr-TR" sz="800" b="0" dirty="0">
                <a:solidFill>
                  <a:srgbClr val="FFFFFF"/>
                </a:solidFill>
                <a:highlight>
                  <a:srgbClr val="000000"/>
                </a:highlight>
                <a:latin typeface="Courier New" panose="02070309020205020404" pitchFamily="49" charset="0"/>
              </a:rPr>
              <a:t> </a:t>
            </a:r>
            <a:r>
              <a:rPr lang="tr-TR" sz="800" b="1" dirty="0">
                <a:solidFill>
                  <a:srgbClr val="FFCC00"/>
                </a:solidFill>
                <a:highlight>
                  <a:srgbClr val="000000"/>
                </a:highlight>
                <a:latin typeface="Courier New" panose="02070309020205020404" pitchFamily="49" charset="0"/>
              </a:rPr>
              <a:t>:=</a:t>
            </a:r>
            <a:r>
              <a:rPr lang="tr-TR" sz="800" b="0" dirty="0">
                <a:solidFill>
                  <a:srgbClr val="FFFFFF"/>
                </a:solidFill>
                <a:highlight>
                  <a:srgbClr val="000000"/>
                </a:highlight>
                <a:latin typeface="Courier New" panose="02070309020205020404" pitchFamily="49" charset="0"/>
              </a:rPr>
              <a:t> </a:t>
            </a:r>
            <a:r>
              <a:rPr lang="tr-TR" sz="800" b="0" dirty="0" err="1">
                <a:solidFill>
                  <a:srgbClr val="FFFFFF"/>
                </a:solidFill>
                <a:highlight>
                  <a:srgbClr val="000000"/>
                </a:highlight>
                <a:latin typeface="Courier New" panose="02070309020205020404" pitchFamily="49" charset="0"/>
              </a:rPr>
              <a:t>x</a:t>
            </a:r>
            <a:r>
              <a:rPr lang="tr-TR" sz="800" b="0" dirty="0" err="1">
                <a:solidFill>
                  <a:srgbClr val="66FF00"/>
                </a:solidFill>
                <a:highlight>
                  <a:srgbClr val="000000"/>
                </a:highlight>
                <a:latin typeface="Courier New" panose="02070309020205020404" pitchFamily="49" charset="0"/>
              </a:rPr>
              <a:t>"DD</a:t>
            </a:r>
            <a:r>
              <a:rPr lang="tr-TR" sz="800" b="0" dirty="0">
                <a:solidFill>
                  <a:srgbClr val="66FF00"/>
                </a:solidFill>
                <a:highlight>
                  <a:srgbClr val="000000"/>
                </a:highlight>
                <a:latin typeface="Courier New" panose="02070309020205020404" pitchFamily="49" charset="0"/>
              </a:rPr>
              <a:t>"</a:t>
            </a:r>
            <a:r>
              <a:rPr lang="tr-TR" sz="800" b="1" dirty="0">
                <a:solidFill>
                  <a:srgbClr val="FFCC00"/>
                </a:solidFill>
                <a:highlight>
                  <a:srgbClr val="000000"/>
                </a:highlight>
                <a:latin typeface="Courier New" panose="02070309020205020404" pitchFamily="49" charset="0"/>
              </a:rPr>
              <a:t>;</a:t>
            </a:r>
            <a:endParaRPr lang="tr-TR" sz="800" b="0" dirty="0">
              <a:solidFill>
                <a:srgbClr val="FFFFFF"/>
              </a:solidFill>
              <a:highlight>
                <a:srgbClr val="000000"/>
              </a:highlight>
              <a:latin typeface="Courier New" panose="02070309020205020404" pitchFamily="49" charset="0"/>
            </a:endParaRPr>
          </a:p>
          <a:p>
            <a:r>
              <a:rPr lang="en-US" sz="800" b="0" dirty="0">
                <a:solidFill>
                  <a:srgbClr val="FFFFFF"/>
                </a:solidFill>
                <a:highlight>
                  <a:srgbClr val="000000"/>
                </a:highlight>
                <a:latin typeface="Courier New" panose="02070309020205020404" pitchFamily="49" charset="0"/>
              </a:rPr>
              <a:t>    </a:t>
            </a:r>
            <a:r>
              <a:rPr lang="en-US" sz="800" b="1" dirty="0">
                <a:solidFill>
                  <a:srgbClr val="FF6600"/>
                </a:solidFill>
                <a:highlight>
                  <a:srgbClr val="000000"/>
                </a:highlight>
                <a:latin typeface="Courier New" panose="02070309020205020404" pitchFamily="49" charset="0"/>
              </a:rPr>
              <a:t>signal</a:t>
            </a:r>
            <a:r>
              <a:rPr lang="en-US" sz="800" b="0" dirty="0">
                <a:solidFill>
                  <a:srgbClr val="FFFFFF"/>
                </a:solidFill>
                <a:highlight>
                  <a:srgbClr val="000000"/>
                </a:highlight>
                <a:latin typeface="Courier New" panose="02070309020205020404" pitchFamily="49" charset="0"/>
              </a:rPr>
              <a:t> Sel </a:t>
            </a:r>
            <a:r>
              <a:rPr lang="en-US" sz="800" b="1" dirty="0">
                <a:solidFill>
                  <a:srgbClr val="FFCC00"/>
                </a:solidFill>
                <a:highlight>
                  <a:srgbClr val="000000"/>
                </a:highlight>
                <a:latin typeface="Courier New" panose="02070309020205020404" pitchFamily="49" charset="0"/>
              </a:rPr>
              <a:t>:</a:t>
            </a:r>
            <a:r>
              <a:rPr lang="en-US" sz="800" b="0" dirty="0">
                <a:solidFill>
                  <a:srgbClr val="FFFFFF"/>
                </a:solidFill>
                <a:highlight>
                  <a:srgbClr val="000000"/>
                </a:highlight>
                <a:latin typeface="Courier New" panose="02070309020205020404" pitchFamily="49" charset="0"/>
              </a:rPr>
              <a:t> </a:t>
            </a:r>
            <a:r>
              <a:rPr lang="en-US" sz="800" b="0" dirty="0">
                <a:solidFill>
                  <a:srgbClr val="66FF00"/>
                </a:solidFill>
                <a:highlight>
                  <a:srgbClr val="000000"/>
                </a:highlight>
                <a:latin typeface="Courier New" panose="02070309020205020404" pitchFamily="49" charset="0"/>
              </a:rPr>
              <a:t>unsigned</a:t>
            </a:r>
            <a:r>
              <a:rPr lang="en-US" sz="800" b="1" dirty="0">
                <a:solidFill>
                  <a:srgbClr val="FFCC00"/>
                </a:solidFill>
                <a:highlight>
                  <a:srgbClr val="000000"/>
                </a:highlight>
                <a:latin typeface="Courier New" panose="02070309020205020404" pitchFamily="49" charset="0"/>
              </a:rPr>
              <a:t>(</a:t>
            </a:r>
            <a:r>
              <a:rPr lang="en-US" sz="800" b="0" dirty="0">
                <a:solidFill>
                  <a:srgbClr val="FF8000"/>
                </a:solidFill>
                <a:highlight>
                  <a:srgbClr val="000000"/>
                </a:highlight>
                <a:latin typeface="Courier New" panose="02070309020205020404" pitchFamily="49" charset="0"/>
              </a:rPr>
              <a:t>1</a:t>
            </a:r>
            <a:r>
              <a:rPr lang="en-US" sz="800" b="0" dirty="0">
                <a:solidFill>
                  <a:srgbClr val="FFFFFF"/>
                </a:solidFill>
                <a:highlight>
                  <a:srgbClr val="000000"/>
                </a:highlight>
                <a:latin typeface="Courier New" panose="02070309020205020404" pitchFamily="49" charset="0"/>
              </a:rPr>
              <a:t> </a:t>
            </a:r>
            <a:r>
              <a:rPr lang="en-US" sz="800" b="1" dirty="0" err="1">
                <a:solidFill>
                  <a:srgbClr val="FF6600"/>
                </a:solidFill>
                <a:highlight>
                  <a:srgbClr val="000000"/>
                </a:highlight>
                <a:latin typeface="Courier New" panose="02070309020205020404" pitchFamily="49" charset="0"/>
              </a:rPr>
              <a:t>downto</a:t>
            </a:r>
            <a:r>
              <a:rPr lang="en-US" sz="800" b="0" dirty="0">
                <a:solidFill>
                  <a:srgbClr val="FFFFFF"/>
                </a:solidFill>
                <a:highlight>
                  <a:srgbClr val="000000"/>
                </a:highlight>
                <a:latin typeface="Courier New" panose="02070309020205020404" pitchFamily="49" charset="0"/>
              </a:rPr>
              <a:t> </a:t>
            </a:r>
            <a:r>
              <a:rPr lang="en-US" sz="800" b="0" dirty="0">
                <a:solidFill>
                  <a:srgbClr val="FF8000"/>
                </a:solidFill>
                <a:highlight>
                  <a:srgbClr val="000000"/>
                </a:highlight>
                <a:latin typeface="Courier New" panose="02070309020205020404" pitchFamily="49" charset="0"/>
              </a:rPr>
              <a:t>0</a:t>
            </a:r>
            <a:r>
              <a:rPr lang="en-US" sz="800" b="1" dirty="0">
                <a:solidFill>
                  <a:srgbClr val="FFCC00"/>
                </a:solidFill>
                <a:highlight>
                  <a:srgbClr val="000000"/>
                </a:highlight>
                <a:latin typeface="Courier New" panose="02070309020205020404" pitchFamily="49" charset="0"/>
              </a:rPr>
              <a:t>)</a:t>
            </a:r>
            <a:r>
              <a:rPr lang="en-US" sz="800" b="0" dirty="0">
                <a:solidFill>
                  <a:srgbClr val="FFFFFF"/>
                </a:solidFill>
                <a:highlight>
                  <a:srgbClr val="000000"/>
                </a:highlight>
                <a:latin typeface="Courier New" panose="02070309020205020404" pitchFamily="49" charset="0"/>
              </a:rPr>
              <a:t> </a:t>
            </a:r>
            <a:r>
              <a:rPr lang="en-US" sz="800" b="1" dirty="0">
                <a:solidFill>
                  <a:srgbClr val="FFCC00"/>
                </a:solidFill>
                <a:highlight>
                  <a:srgbClr val="000000"/>
                </a:highlight>
                <a:latin typeface="Courier New" panose="02070309020205020404" pitchFamily="49" charset="0"/>
              </a:rPr>
              <a:t>:=</a:t>
            </a:r>
            <a:r>
              <a:rPr lang="en-US" sz="800" b="0" dirty="0">
                <a:solidFill>
                  <a:srgbClr val="FFFFFF"/>
                </a:solidFill>
                <a:highlight>
                  <a:srgbClr val="000000"/>
                </a:highlight>
                <a:latin typeface="Courier New" panose="02070309020205020404" pitchFamily="49" charset="0"/>
              </a:rPr>
              <a:t> </a:t>
            </a:r>
            <a:r>
              <a:rPr lang="en-US" sz="800" b="1" dirty="0">
                <a:solidFill>
                  <a:srgbClr val="FFCC00"/>
                </a:solidFill>
                <a:highlight>
                  <a:srgbClr val="000000"/>
                </a:highlight>
                <a:latin typeface="Courier New" panose="02070309020205020404" pitchFamily="49" charset="0"/>
              </a:rPr>
              <a:t>(</a:t>
            </a:r>
            <a:r>
              <a:rPr lang="en-US" sz="800" b="1" dirty="0">
                <a:solidFill>
                  <a:srgbClr val="FF6600"/>
                </a:solidFill>
                <a:highlight>
                  <a:srgbClr val="000000"/>
                </a:highlight>
                <a:latin typeface="Courier New" panose="02070309020205020404" pitchFamily="49" charset="0"/>
              </a:rPr>
              <a:t>others</a:t>
            </a:r>
            <a:r>
              <a:rPr lang="en-US" sz="800" b="0" dirty="0">
                <a:solidFill>
                  <a:srgbClr val="FFFFFF"/>
                </a:solidFill>
                <a:highlight>
                  <a:srgbClr val="000000"/>
                </a:highlight>
                <a:latin typeface="Courier New" panose="02070309020205020404" pitchFamily="49" charset="0"/>
              </a:rPr>
              <a:t> </a:t>
            </a:r>
            <a:r>
              <a:rPr lang="en-US" sz="800" b="1" dirty="0">
                <a:solidFill>
                  <a:srgbClr val="FFCC00"/>
                </a:solidFill>
                <a:highlight>
                  <a:srgbClr val="000000"/>
                </a:highlight>
                <a:latin typeface="Courier New" panose="02070309020205020404" pitchFamily="49" charset="0"/>
              </a:rPr>
              <a:t>=&gt;</a:t>
            </a:r>
            <a:r>
              <a:rPr lang="en-US" sz="800" b="0" dirty="0">
                <a:solidFill>
                  <a:srgbClr val="FFFFFF"/>
                </a:solidFill>
                <a:highlight>
                  <a:srgbClr val="000000"/>
                </a:highlight>
                <a:latin typeface="Courier New" panose="02070309020205020404" pitchFamily="49" charset="0"/>
              </a:rPr>
              <a:t> </a:t>
            </a:r>
            <a:r>
              <a:rPr lang="en-US" sz="800" b="0" dirty="0">
                <a:solidFill>
                  <a:srgbClr val="66FF00"/>
                </a:solidFill>
                <a:highlight>
                  <a:srgbClr val="000000"/>
                </a:highlight>
                <a:latin typeface="Courier New" panose="02070309020205020404" pitchFamily="49" charset="0"/>
              </a:rPr>
              <a:t>'0'</a:t>
            </a:r>
            <a:r>
              <a:rPr lang="en-US" sz="800" b="1" dirty="0">
                <a:solidFill>
                  <a:srgbClr val="FFCC00"/>
                </a:solidFill>
                <a:highlight>
                  <a:srgbClr val="000000"/>
                </a:highlight>
                <a:latin typeface="Courier New" panose="02070309020205020404" pitchFamily="49" charset="0"/>
              </a:rPr>
              <a:t>);</a:t>
            </a:r>
            <a:endParaRPr lang="tr-TR" sz="800" b="0" dirty="0">
              <a:solidFill>
                <a:srgbClr val="FFFFFF"/>
              </a:solidFill>
              <a:highlight>
                <a:srgbClr val="000000"/>
              </a:highlight>
              <a:latin typeface="Courier New" panose="02070309020205020404" pitchFamily="49" charset="0"/>
            </a:endParaRPr>
          </a:p>
          <a:p>
            <a:r>
              <a:rPr lang="en-US" sz="800" b="0" dirty="0">
                <a:solidFill>
                  <a:srgbClr val="FFFFFF"/>
                </a:solidFill>
                <a:highlight>
                  <a:srgbClr val="000000"/>
                </a:highlight>
                <a:latin typeface="Courier New" panose="02070309020205020404" pitchFamily="49" charset="0"/>
              </a:rPr>
              <a:t>    </a:t>
            </a:r>
            <a:r>
              <a:rPr lang="en-US" sz="800" b="1" dirty="0">
                <a:solidFill>
                  <a:srgbClr val="FF6600"/>
                </a:solidFill>
                <a:highlight>
                  <a:srgbClr val="000000"/>
                </a:highlight>
                <a:latin typeface="Courier New" panose="02070309020205020404" pitchFamily="49" charset="0"/>
              </a:rPr>
              <a:t>signal</a:t>
            </a:r>
            <a:r>
              <a:rPr lang="en-US" sz="800" b="0" dirty="0">
                <a:solidFill>
                  <a:srgbClr val="FFFFFF"/>
                </a:solidFill>
                <a:highlight>
                  <a:srgbClr val="000000"/>
                </a:highlight>
                <a:latin typeface="Courier New" panose="02070309020205020404" pitchFamily="49" charset="0"/>
              </a:rPr>
              <a:t> Output1 </a:t>
            </a:r>
            <a:r>
              <a:rPr lang="en-US" sz="800" b="1" dirty="0">
                <a:solidFill>
                  <a:srgbClr val="FFCC00"/>
                </a:solidFill>
                <a:highlight>
                  <a:srgbClr val="000000"/>
                </a:highlight>
                <a:latin typeface="Courier New" panose="02070309020205020404" pitchFamily="49" charset="0"/>
              </a:rPr>
              <a:t>:</a:t>
            </a:r>
            <a:r>
              <a:rPr lang="en-US" sz="800" b="0" dirty="0">
                <a:solidFill>
                  <a:srgbClr val="FFFFFF"/>
                </a:solidFill>
                <a:highlight>
                  <a:srgbClr val="000000"/>
                </a:highlight>
                <a:latin typeface="Courier New" panose="02070309020205020404" pitchFamily="49" charset="0"/>
              </a:rPr>
              <a:t> </a:t>
            </a:r>
            <a:r>
              <a:rPr lang="en-US" sz="800" b="0" dirty="0">
                <a:solidFill>
                  <a:srgbClr val="66FF00"/>
                </a:solidFill>
                <a:highlight>
                  <a:srgbClr val="000000"/>
                </a:highlight>
                <a:latin typeface="Courier New" panose="02070309020205020404" pitchFamily="49" charset="0"/>
              </a:rPr>
              <a:t>unsigned</a:t>
            </a:r>
            <a:r>
              <a:rPr lang="en-US" sz="800" b="1" dirty="0">
                <a:solidFill>
                  <a:srgbClr val="FFCC00"/>
                </a:solidFill>
                <a:highlight>
                  <a:srgbClr val="000000"/>
                </a:highlight>
                <a:latin typeface="Courier New" panose="02070309020205020404" pitchFamily="49" charset="0"/>
              </a:rPr>
              <a:t>(</a:t>
            </a:r>
            <a:r>
              <a:rPr lang="en-US" sz="800" b="0" dirty="0">
                <a:solidFill>
                  <a:srgbClr val="FF8000"/>
                </a:solidFill>
                <a:highlight>
                  <a:srgbClr val="000000"/>
                </a:highlight>
                <a:latin typeface="Courier New" panose="02070309020205020404" pitchFamily="49" charset="0"/>
              </a:rPr>
              <a:t>7</a:t>
            </a:r>
            <a:r>
              <a:rPr lang="en-US" sz="800" b="0" dirty="0">
                <a:solidFill>
                  <a:srgbClr val="FFFFFF"/>
                </a:solidFill>
                <a:highlight>
                  <a:srgbClr val="000000"/>
                </a:highlight>
                <a:latin typeface="Courier New" panose="02070309020205020404" pitchFamily="49" charset="0"/>
              </a:rPr>
              <a:t> </a:t>
            </a:r>
            <a:r>
              <a:rPr lang="en-US" sz="800" b="1" dirty="0" err="1">
                <a:solidFill>
                  <a:srgbClr val="FF6600"/>
                </a:solidFill>
                <a:highlight>
                  <a:srgbClr val="000000"/>
                </a:highlight>
                <a:latin typeface="Courier New" panose="02070309020205020404" pitchFamily="49" charset="0"/>
              </a:rPr>
              <a:t>downto</a:t>
            </a:r>
            <a:r>
              <a:rPr lang="en-US" sz="800" b="0" dirty="0">
                <a:solidFill>
                  <a:srgbClr val="FFFFFF"/>
                </a:solidFill>
                <a:highlight>
                  <a:srgbClr val="000000"/>
                </a:highlight>
                <a:latin typeface="Courier New" panose="02070309020205020404" pitchFamily="49" charset="0"/>
              </a:rPr>
              <a:t> </a:t>
            </a:r>
            <a:r>
              <a:rPr lang="en-US" sz="800" b="0" dirty="0">
                <a:solidFill>
                  <a:srgbClr val="FF8000"/>
                </a:solidFill>
                <a:highlight>
                  <a:srgbClr val="000000"/>
                </a:highlight>
                <a:latin typeface="Courier New" panose="02070309020205020404" pitchFamily="49" charset="0"/>
              </a:rPr>
              <a:t>0</a:t>
            </a:r>
            <a:r>
              <a:rPr lang="en-US" sz="800" b="1" dirty="0">
                <a:solidFill>
                  <a:srgbClr val="FFCC00"/>
                </a:solidFill>
                <a:highlight>
                  <a:srgbClr val="000000"/>
                </a:highlight>
                <a:latin typeface="Courier New" panose="02070309020205020404" pitchFamily="49" charset="0"/>
              </a:rPr>
              <a:t>);</a:t>
            </a:r>
            <a:endParaRPr lang="en-US" sz="800" b="0" dirty="0">
              <a:solidFill>
                <a:srgbClr val="FFFFFF"/>
              </a:solidFill>
              <a:highlight>
                <a:srgbClr val="000000"/>
              </a:highlight>
              <a:latin typeface="Courier New" panose="02070309020205020404" pitchFamily="49" charset="0"/>
            </a:endParaRPr>
          </a:p>
          <a:p>
            <a:endParaRPr lang="tr-TR" sz="800" b="0" dirty="0">
              <a:solidFill>
                <a:srgbClr val="FFFFFF"/>
              </a:solidFill>
              <a:highlight>
                <a:srgbClr val="000000"/>
              </a:highlight>
              <a:latin typeface="Courier New" panose="02070309020205020404" pitchFamily="49" charset="0"/>
            </a:endParaRPr>
          </a:p>
          <a:p>
            <a:r>
              <a:rPr lang="tr-TR" sz="800" b="1" dirty="0" err="1">
                <a:solidFill>
                  <a:srgbClr val="FF6600"/>
                </a:solidFill>
                <a:highlight>
                  <a:srgbClr val="000000"/>
                </a:highlight>
                <a:latin typeface="Courier New" panose="02070309020205020404" pitchFamily="49" charset="0"/>
              </a:rPr>
              <a:t>begin</a:t>
            </a:r>
            <a:endParaRPr lang="tr-TR" sz="800" b="0" dirty="0">
              <a:solidFill>
                <a:srgbClr val="FFFFFF"/>
              </a:solidFill>
              <a:highlight>
                <a:srgbClr val="000000"/>
              </a:highlight>
              <a:latin typeface="Courier New" panose="02070309020205020404" pitchFamily="49" charset="0"/>
            </a:endParaRPr>
          </a:p>
          <a:p>
            <a:r>
              <a:rPr lang="en-US" sz="800" b="0" dirty="0">
                <a:solidFill>
                  <a:srgbClr val="FFFFFF"/>
                </a:solidFill>
                <a:highlight>
                  <a:srgbClr val="000000"/>
                </a:highlight>
                <a:latin typeface="Courier New" panose="02070309020205020404" pitchFamily="49" charset="0"/>
              </a:rPr>
              <a:t>    </a:t>
            </a:r>
            <a:r>
              <a:rPr lang="en-US" sz="800" b="0" i="0" dirty="0">
                <a:solidFill>
                  <a:srgbClr val="FF00FF"/>
                </a:solidFill>
                <a:highlight>
                  <a:srgbClr val="000000"/>
                </a:highlight>
                <a:latin typeface="Courier New" panose="02070309020205020404" pitchFamily="49" charset="0"/>
              </a:rPr>
              <a:t>-- Stimuli for the selector signal</a:t>
            </a:r>
            <a:endParaRPr lang="en-US"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process</a:t>
            </a:r>
            <a:r>
              <a:rPr lang="tr-TR" sz="800" b="0" i="0" dirty="0">
                <a:solidFill>
                  <a:srgbClr val="FFFFFF"/>
                </a:solidFill>
                <a:highlight>
                  <a:srgbClr val="000000"/>
                </a:highlight>
                <a:latin typeface="Courier New" panose="02070309020205020404" pitchFamily="49" charset="0"/>
              </a:rPr>
              <a:t> </a:t>
            </a:r>
            <a:r>
              <a:rPr lang="tr-TR" sz="800" b="1" i="0" dirty="0">
                <a:solidFill>
                  <a:srgbClr val="FF6600"/>
                </a:solidFill>
                <a:highlight>
                  <a:srgbClr val="000000"/>
                </a:highlight>
                <a:latin typeface="Courier New" panose="02070309020205020404" pitchFamily="49" charset="0"/>
              </a:rPr>
              <a:t>is</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begin</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wait</a:t>
            </a:r>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for</a:t>
            </a:r>
            <a:r>
              <a:rPr lang="tr-TR" sz="800" b="0" i="0" dirty="0">
                <a:solidFill>
                  <a:srgbClr val="FFFFFF"/>
                </a:solidFill>
                <a:highlight>
                  <a:srgbClr val="000000"/>
                </a:highlight>
                <a:latin typeface="Courier New" panose="02070309020205020404" pitchFamily="49" charset="0"/>
              </a:rPr>
              <a:t> </a:t>
            </a:r>
            <a:r>
              <a:rPr lang="tr-TR" sz="800" b="0" i="0" dirty="0">
                <a:solidFill>
                  <a:srgbClr val="FF8000"/>
                </a:solidFill>
                <a:highlight>
                  <a:srgbClr val="000000"/>
                </a:highlight>
                <a:latin typeface="Courier New" panose="02070309020205020404" pitchFamily="49" charset="0"/>
              </a:rPr>
              <a:t>10</a:t>
            </a:r>
            <a:r>
              <a:rPr lang="tr-TR" sz="800" b="0" i="0" dirty="0">
                <a:solidFill>
                  <a:srgbClr val="FFFFFF"/>
                </a:solidFill>
                <a:highlight>
                  <a:srgbClr val="000000"/>
                </a:highlight>
                <a:latin typeface="Courier New" panose="02070309020205020404" pitchFamily="49" charset="0"/>
              </a:rPr>
              <a:t> </a:t>
            </a:r>
            <a:r>
              <a:rPr lang="tr-TR" sz="800" b="0" i="0" dirty="0" err="1">
                <a:solidFill>
                  <a:srgbClr val="FFFFFF"/>
                </a:solidFill>
                <a:highlight>
                  <a:srgbClr val="000000"/>
                </a:highlight>
                <a:latin typeface="Courier New" panose="02070309020205020404" pitchFamily="49" charset="0"/>
              </a:rPr>
              <a:t>ns</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Sel </a:t>
            </a:r>
            <a:r>
              <a:rPr lang="tr-TR" sz="800" b="1" i="0" dirty="0">
                <a:solidFill>
                  <a:srgbClr val="FFCC00"/>
                </a:solidFill>
                <a:highlight>
                  <a:srgbClr val="000000"/>
                </a:highlight>
                <a:latin typeface="Courier New" panose="02070309020205020404" pitchFamily="49" charset="0"/>
              </a:rPr>
              <a:t>&lt;=</a:t>
            </a:r>
            <a:r>
              <a:rPr lang="tr-TR" sz="800" b="0" i="0" dirty="0">
                <a:solidFill>
                  <a:srgbClr val="FFFFFF"/>
                </a:solidFill>
                <a:highlight>
                  <a:srgbClr val="000000"/>
                </a:highlight>
                <a:latin typeface="Courier New" panose="02070309020205020404" pitchFamily="49" charset="0"/>
              </a:rPr>
              <a:t> Sel </a:t>
            </a:r>
            <a:r>
              <a:rPr lang="tr-TR" sz="800" b="1" i="0" dirty="0">
                <a:solidFill>
                  <a:srgbClr val="FFCC00"/>
                </a:solidFill>
                <a:highlight>
                  <a:srgbClr val="000000"/>
                </a:highlight>
                <a:latin typeface="Courier New" panose="02070309020205020404" pitchFamily="49" charset="0"/>
              </a:rPr>
              <a:t>+</a:t>
            </a:r>
            <a:r>
              <a:rPr lang="tr-TR" sz="800" b="0" i="0" dirty="0">
                <a:solidFill>
                  <a:srgbClr val="FFFFFF"/>
                </a:solidFill>
                <a:highlight>
                  <a:srgbClr val="000000"/>
                </a:highlight>
                <a:latin typeface="Courier New" panose="02070309020205020404" pitchFamily="49" charset="0"/>
              </a:rPr>
              <a:t> </a:t>
            </a:r>
            <a:r>
              <a:rPr lang="tr-TR" sz="800" b="0" i="0" dirty="0">
                <a:solidFill>
                  <a:srgbClr val="FF8000"/>
                </a:solidFill>
                <a:highlight>
                  <a:srgbClr val="000000"/>
                </a:highlight>
                <a:latin typeface="Courier New" panose="02070309020205020404" pitchFamily="49" charset="0"/>
              </a:rPr>
              <a:t>1</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wait</a:t>
            </a:r>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for</a:t>
            </a:r>
            <a:r>
              <a:rPr lang="tr-TR" sz="800" b="0" i="0" dirty="0">
                <a:solidFill>
                  <a:srgbClr val="FFFFFF"/>
                </a:solidFill>
                <a:highlight>
                  <a:srgbClr val="000000"/>
                </a:highlight>
                <a:latin typeface="Courier New" panose="02070309020205020404" pitchFamily="49" charset="0"/>
              </a:rPr>
              <a:t> </a:t>
            </a:r>
            <a:r>
              <a:rPr lang="tr-TR" sz="800" b="0" i="0" dirty="0">
                <a:solidFill>
                  <a:srgbClr val="FF8000"/>
                </a:solidFill>
                <a:highlight>
                  <a:srgbClr val="000000"/>
                </a:highlight>
                <a:latin typeface="Courier New" panose="02070309020205020404" pitchFamily="49" charset="0"/>
              </a:rPr>
              <a:t>10</a:t>
            </a:r>
            <a:r>
              <a:rPr lang="tr-TR" sz="800" b="0" i="0" dirty="0">
                <a:solidFill>
                  <a:srgbClr val="FFFFFF"/>
                </a:solidFill>
                <a:highlight>
                  <a:srgbClr val="000000"/>
                </a:highlight>
                <a:latin typeface="Courier New" panose="02070309020205020404" pitchFamily="49" charset="0"/>
              </a:rPr>
              <a:t> </a:t>
            </a:r>
            <a:r>
              <a:rPr lang="tr-TR" sz="800" b="0" i="0" dirty="0" err="1">
                <a:solidFill>
                  <a:srgbClr val="FFFFFF"/>
                </a:solidFill>
                <a:highlight>
                  <a:srgbClr val="000000"/>
                </a:highlight>
                <a:latin typeface="Courier New" panose="02070309020205020404" pitchFamily="49" charset="0"/>
              </a:rPr>
              <a:t>ns</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Sel </a:t>
            </a:r>
            <a:r>
              <a:rPr lang="tr-TR" sz="800" b="1" i="0" dirty="0">
                <a:solidFill>
                  <a:srgbClr val="FFCC00"/>
                </a:solidFill>
                <a:highlight>
                  <a:srgbClr val="000000"/>
                </a:highlight>
                <a:latin typeface="Courier New" panose="02070309020205020404" pitchFamily="49" charset="0"/>
              </a:rPr>
              <a:t>&lt;=</a:t>
            </a:r>
            <a:r>
              <a:rPr lang="tr-TR" sz="800" b="0" i="0" dirty="0">
                <a:solidFill>
                  <a:srgbClr val="FFFFFF"/>
                </a:solidFill>
                <a:highlight>
                  <a:srgbClr val="000000"/>
                </a:highlight>
                <a:latin typeface="Courier New" panose="02070309020205020404" pitchFamily="49" charset="0"/>
              </a:rPr>
              <a:t> Sel </a:t>
            </a:r>
            <a:r>
              <a:rPr lang="tr-TR" sz="800" b="1" i="0" dirty="0">
                <a:solidFill>
                  <a:srgbClr val="FFCC00"/>
                </a:solidFill>
                <a:highlight>
                  <a:srgbClr val="000000"/>
                </a:highlight>
                <a:latin typeface="Courier New" panose="02070309020205020404" pitchFamily="49" charset="0"/>
              </a:rPr>
              <a:t>+</a:t>
            </a:r>
            <a:r>
              <a:rPr lang="tr-TR" sz="800" b="0" i="0" dirty="0">
                <a:solidFill>
                  <a:srgbClr val="FFFFFF"/>
                </a:solidFill>
                <a:highlight>
                  <a:srgbClr val="000000"/>
                </a:highlight>
                <a:latin typeface="Courier New" panose="02070309020205020404" pitchFamily="49" charset="0"/>
              </a:rPr>
              <a:t> </a:t>
            </a:r>
            <a:r>
              <a:rPr lang="tr-TR" sz="800" b="0" i="0" dirty="0">
                <a:solidFill>
                  <a:srgbClr val="FF8000"/>
                </a:solidFill>
                <a:highlight>
                  <a:srgbClr val="000000"/>
                </a:highlight>
                <a:latin typeface="Courier New" panose="02070309020205020404" pitchFamily="49" charset="0"/>
              </a:rPr>
              <a:t>1</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wait</a:t>
            </a:r>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for</a:t>
            </a:r>
            <a:r>
              <a:rPr lang="tr-TR" sz="800" b="0" i="0" dirty="0">
                <a:solidFill>
                  <a:srgbClr val="FFFFFF"/>
                </a:solidFill>
                <a:highlight>
                  <a:srgbClr val="000000"/>
                </a:highlight>
                <a:latin typeface="Courier New" panose="02070309020205020404" pitchFamily="49" charset="0"/>
              </a:rPr>
              <a:t> </a:t>
            </a:r>
            <a:r>
              <a:rPr lang="tr-TR" sz="800" b="0" i="0" dirty="0">
                <a:solidFill>
                  <a:srgbClr val="FF8000"/>
                </a:solidFill>
                <a:highlight>
                  <a:srgbClr val="000000"/>
                </a:highlight>
                <a:latin typeface="Courier New" panose="02070309020205020404" pitchFamily="49" charset="0"/>
              </a:rPr>
              <a:t>10</a:t>
            </a:r>
            <a:r>
              <a:rPr lang="tr-TR" sz="800" b="0" i="0" dirty="0">
                <a:solidFill>
                  <a:srgbClr val="FFFFFF"/>
                </a:solidFill>
                <a:highlight>
                  <a:srgbClr val="000000"/>
                </a:highlight>
                <a:latin typeface="Courier New" panose="02070309020205020404" pitchFamily="49" charset="0"/>
              </a:rPr>
              <a:t> </a:t>
            </a:r>
            <a:r>
              <a:rPr lang="tr-TR" sz="800" b="0" i="0" dirty="0" err="1">
                <a:solidFill>
                  <a:srgbClr val="FFFFFF"/>
                </a:solidFill>
                <a:highlight>
                  <a:srgbClr val="000000"/>
                </a:highlight>
                <a:latin typeface="Courier New" panose="02070309020205020404" pitchFamily="49" charset="0"/>
              </a:rPr>
              <a:t>ns</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Sel </a:t>
            </a:r>
            <a:r>
              <a:rPr lang="tr-TR" sz="800" b="1" i="0" dirty="0">
                <a:solidFill>
                  <a:srgbClr val="FFCC00"/>
                </a:solidFill>
                <a:highlight>
                  <a:srgbClr val="000000"/>
                </a:highlight>
                <a:latin typeface="Courier New" panose="02070309020205020404" pitchFamily="49" charset="0"/>
              </a:rPr>
              <a:t>&lt;=</a:t>
            </a:r>
            <a:r>
              <a:rPr lang="tr-TR" sz="800" b="0" i="0" dirty="0">
                <a:solidFill>
                  <a:srgbClr val="FFFFFF"/>
                </a:solidFill>
                <a:highlight>
                  <a:srgbClr val="000000"/>
                </a:highlight>
                <a:latin typeface="Courier New" panose="02070309020205020404" pitchFamily="49" charset="0"/>
              </a:rPr>
              <a:t> Sel </a:t>
            </a:r>
            <a:r>
              <a:rPr lang="tr-TR" sz="800" b="1" i="0" dirty="0">
                <a:solidFill>
                  <a:srgbClr val="FFCC00"/>
                </a:solidFill>
                <a:highlight>
                  <a:srgbClr val="000000"/>
                </a:highlight>
                <a:latin typeface="Courier New" panose="02070309020205020404" pitchFamily="49" charset="0"/>
              </a:rPr>
              <a:t>+</a:t>
            </a:r>
            <a:r>
              <a:rPr lang="tr-TR" sz="800" b="0" i="0" dirty="0">
                <a:solidFill>
                  <a:srgbClr val="FFFFFF"/>
                </a:solidFill>
                <a:highlight>
                  <a:srgbClr val="000000"/>
                </a:highlight>
                <a:latin typeface="Courier New" panose="02070309020205020404" pitchFamily="49" charset="0"/>
              </a:rPr>
              <a:t> </a:t>
            </a:r>
            <a:r>
              <a:rPr lang="tr-TR" sz="800" b="0" i="0" dirty="0">
                <a:solidFill>
                  <a:srgbClr val="FF8000"/>
                </a:solidFill>
                <a:highlight>
                  <a:srgbClr val="000000"/>
                </a:highlight>
                <a:latin typeface="Courier New" panose="02070309020205020404" pitchFamily="49" charset="0"/>
              </a:rPr>
              <a:t>1</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wait</a:t>
            </a:r>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for</a:t>
            </a:r>
            <a:r>
              <a:rPr lang="tr-TR" sz="800" b="0" i="0" dirty="0">
                <a:solidFill>
                  <a:srgbClr val="FFFFFF"/>
                </a:solidFill>
                <a:highlight>
                  <a:srgbClr val="000000"/>
                </a:highlight>
                <a:latin typeface="Courier New" panose="02070309020205020404" pitchFamily="49" charset="0"/>
              </a:rPr>
              <a:t> </a:t>
            </a:r>
            <a:r>
              <a:rPr lang="tr-TR" sz="800" b="0" i="0" dirty="0">
                <a:solidFill>
                  <a:srgbClr val="FF8000"/>
                </a:solidFill>
                <a:highlight>
                  <a:srgbClr val="000000"/>
                </a:highlight>
                <a:latin typeface="Courier New" panose="02070309020205020404" pitchFamily="49" charset="0"/>
              </a:rPr>
              <a:t>10</a:t>
            </a:r>
            <a:r>
              <a:rPr lang="tr-TR" sz="800" b="0" i="0" dirty="0">
                <a:solidFill>
                  <a:srgbClr val="FFFFFF"/>
                </a:solidFill>
                <a:highlight>
                  <a:srgbClr val="000000"/>
                </a:highlight>
                <a:latin typeface="Courier New" panose="02070309020205020404" pitchFamily="49" charset="0"/>
              </a:rPr>
              <a:t> </a:t>
            </a:r>
            <a:r>
              <a:rPr lang="tr-TR" sz="800" b="0" i="0" dirty="0" err="1">
                <a:solidFill>
                  <a:srgbClr val="FFFFFF"/>
                </a:solidFill>
                <a:highlight>
                  <a:srgbClr val="000000"/>
                </a:highlight>
                <a:latin typeface="Courier New" panose="02070309020205020404" pitchFamily="49" charset="0"/>
              </a:rPr>
              <a:t>ns</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Sel </a:t>
            </a:r>
            <a:r>
              <a:rPr lang="tr-TR" sz="800" b="1" i="0" dirty="0">
                <a:solidFill>
                  <a:srgbClr val="FFCC00"/>
                </a:solidFill>
                <a:highlight>
                  <a:srgbClr val="000000"/>
                </a:highlight>
                <a:latin typeface="Courier New" panose="02070309020205020404" pitchFamily="49" charset="0"/>
              </a:rPr>
              <a:t>&lt;=</a:t>
            </a:r>
            <a:r>
              <a:rPr lang="tr-TR" sz="800" b="0" i="0" dirty="0">
                <a:solidFill>
                  <a:srgbClr val="FFFFFF"/>
                </a:solidFill>
                <a:highlight>
                  <a:srgbClr val="000000"/>
                </a:highlight>
                <a:latin typeface="Courier New" panose="02070309020205020404" pitchFamily="49" charset="0"/>
              </a:rPr>
              <a:t> Sel </a:t>
            </a:r>
            <a:r>
              <a:rPr lang="tr-TR" sz="800" b="1" i="0" dirty="0">
                <a:solidFill>
                  <a:srgbClr val="FFCC00"/>
                </a:solidFill>
                <a:highlight>
                  <a:srgbClr val="000000"/>
                </a:highlight>
                <a:latin typeface="Courier New" panose="02070309020205020404" pitchFamily="49" charset="0"/>
              </a:rPr>
              <a:t>+</a:t>
            </a:r>
            <a:r>
              <a:rPr lang="tr-TR" sz="800" b="0" i="0" dirty="0">
                <a:solidFill>
                  <a:srgbClr val="FFFFFF"/>
                </a:solidFill>
                <a:highlight>
                  <a:srgbClr val="000000"/>
                </a:highlight>
                <a:latin typeface="Courier New" panose="02070309020205020404" pitchFamily="49" charset="0"/>
              </a:rPr>
              <a:t> </a:t>
            </a:r>
            <a:r>
              <a:rPr lang="tr-TR" sz="800" b="0" i="0" dirty="0">
                <a:solidFill>
                  <a:srgbClr val="FF8000"/>
                </a:solidFill>
                <a:highlight>
                  <a:srgbClr val="000000"/>
                </a:highlight>
                <a:latin typeface="Courier New" panose="02070309020205020404" pitchFamily="49" charset="0"/>
              </a:rPr>
              <a:t>1</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wait</a:t>
            </a:r>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for</a:t>
            </a:r>
            <a:r>
              <a:rPr lang="tr-TR" sz="800" b="0" i="0" dirty="0">
                <a:solidFill>
                  <a:srgbClr val="FFFFFF"/>
                </a:solidFill>
                <a:highlight>
                  <a:srgbClr val="000000"/>
                </a:highlight>
                <a:latin typeface="Courier New" panose="02070309020205020404" pitchFamily="49" charset="0"/>
              </a:rPr>
              <a:t> </a:t>
            </a:r>
            <a:r>
              <a:rPr lang="tr-TR" sz="800" b="0" i="0" dirty="0">
                <a:solidFill>
                  <a:srgbClr val="FF8000"/>
                </a:solidFill>
                <a:highlight>
                  <a:srgbClr val="000000"/>
                </a:highlight>
                <a:latin typeface="Courier New" panose="02070309020205020404" pitchFamily="49" charset="0"/>
              </a:rPr>
              <a:t>10</a:t>
            </a:r>
            <a:r>
              <a:rPr lang="tr-TR" sz="800" b="0" i="0" dirty="0">
                <a:solidFill>
                  <a:srgbClr val="FFFFFF"/>
                </a:solidFill>
                <a:highlight>
                  <a:srgbClr val="000000"/>
                </a:highlight>
                <a:latin typeface="Courier New" panose="02070309020205020404" pitchFamily="49" charset="0"/>
              </a:rPr>
              <a:t> </a:t>
            </a:r>
            <a:r>
              <a:rPr lang="tr-TR" sz="800" b="0" i="0" dirty="0" err="1">
                <a:solidFill>
                  <a:srgbClr val="FFFFFF"/>
                </a:solidFill>
                <a:highlight>
                  <a:srgbClr val="000000"/>
                </a:highlight>
                <a:latin typeface="Courier New" panose="02070309020205020404" pitchFamily="49" charset="0"/>
              </a:rPr>
              <a:t>ns</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Sel </a:t>
            </a:r>
            <a:r>
              <a:rPr lang="tr-TR" sz="800" b="1" i="0" dirty="0">
                <a:solidFill>
                  <a:srgbClr val="FFCC00"/>
                </a:solidFill>
                <a:highlight>
                  <a:srgbClr val="000000"/>
                </a:highlight>
                <a:latin typeface="Courier New" panose="02070309020205020404" pitchFamily="49" charset="0"/>
              </a:rPr>
              <a:t>&lt;=</a:t>
            </a:r>
            <a:r>
              <a:rPr lang="tr-TR" sz="800" b="0" i="0" dirty="0">
                <a:solidFill>
                  <a:srgbClr val="FFFFFF"/>
                </a:solidFill>
                <a:highlight>
                  <a:srgbClr val="000000"/>
                </a:highlight>
                <a:latin typeface="Courier New" panose="02070309020205020404" pitchFamily="49" charset="0"/>
              </a:rPr>
              <a:t> </a:t>
            </a:r>
            <a:r>
              <a:rPr lang="tr-TR" sz="800" b="0" i="0" dirty="0">
                <a:solidFill>
                  <a:srgbClr val="66FF00"/>
                </a:solidFill>
                <a:highlight>
                  <a:srgbClr val="000000"/>
                </a:highlight>
                <a:latin typeface="Courier New" panose="02070309020205020404" pitchFamily="49" charset="0"/>
              </a:rPr>
              <a:t>"UU"</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wait</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end</a:t>
            </a:r>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process</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endParaRPr lang="tr-TR" sz="800" b="0" i="0" dirty="0">
              <a:solidFill>
                <a:srgbClr val="FFFFFF"/>
              </a:solidFill>
              <a:highlight>
                <a:srgbClr val="000000"/>
              </a:highlight>
              <a:latin typeface="Courier New" panose="02070309020205020404" pitchFamily="49" charset="0"/>
            </a:endParaRPr>
          </a:p>
          <a:p>
            <a:r>
              <a:rPr lang="en-US" sz="800" b="0" i="0" dirty="0">
                <a:solidFill>
                  <a:srgbClr val="FFFFFF"/>
                </a:solidFill>
                <a:highlight>
                  <a:srgbClr val="000000"/>
                </a:highlight>
                <a:latin typeface="Courier New" panose="02070309020205020404" pitchFamily="49" charset="0"/>
              </a:rPr>
              <a:t>    </a:t>
            </a:r>
            <a:r>
              <a:rPr lang="en-US" sz="800" b="0" i="0" dirty="0">
                <a:solidFill>
                  <a:srgbClr val="FF00FF"/>
                </a:solidFill>
                <a:highlight>
                  <a:srgbClr val="000000"/>
                </a:highlight>
                <a:latin typeface="Courier New" panose="02070309020205020404" pitchFamily="49" charset="0"/>
              </a:rPr>
              <a:t>-- Equivalent MUX using a case statement</a:t>
            </a:r>
            <a:endParaRPr lang="en-US"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process</a:t>
            </a:r>
            <a:r>
              <a:rPr lang="tr-TR" sz="800" b="1" i="0" dirty="0">
                <a:solidFill>
                  <a:srgbClr val="FFCC00"/>
                </a:solidFill>
                <a:highlight>
                  <a:srgbClr val="000000"/>
                </a:highlight>
                <a:latin typeface="Courier New" panose="02070309020205020404" pitchFamily="49" charset="0"/>
              </a:rPr>
              <a:t>(</a:t>
            </a:r>
            <a:r>
              <a:rPr lang="tr-TR" sz="800" b="0" i="0" dirty="0">
                <a:solidFill>
                  <a:srgbClr val="FFFFFF"/>
                </a:solidFill>
                <a:highlight>
                  <a:srgbClr val="000000"/>
                </a:highlight>
                <a:latin typeface="Courier New" panose="02070309020205020404" pitchFamily="49" charset="0"/>
              </a:rPr>
              <a:t>Sel</a:t>
            </a:r>
            <a:r>
              <a:rPr lang="tr-TR" sz="800" b="1" i="0" dirty="0">
                <a:solidFill>
                  <a:srgbClr val="FFCC00"/>
                </a:solidFill>
                <a:highlight>
                  <a:srgbClr val="000000"/>
                </a:highlight>
                <a:latin typeface="Courier New" panose="02070309020205020404" pitchFamily="49" charset="0"/>
              </a:rPr>
              <a:t>,</a:t>
            </a:r>
            <a:r>
              <a:rPr lang="tr-TR" sz="800" b="0" i="0" dirty="0">
                <a:solidFill>
                  <a:srgbClr val="FFFFFF"/>
                </a:solidFill>
                <a:highlight>
                  <a:srgbClr val="000000"/>
                </a:highlight>
                <a:latin typeface="Courier New" panose="02070309020205020404" pitchFamily="49" charset="0"/>
              </a:rPr>
              <a:t> Sig1</a:t>
            </a:r>
            <a:r>
              <a:rPr lang="tr-TR" sz="800" b="1" i="0" dirty="0">
                <a:solidFill>
                  <a:srgbClr val="FFCC00"/>
                </a:solidFill>
                <a:highlight>
                  <a:srgbClr val="000000"/>
                </a:highlight>
                <a:latin typeface="Courier New" panose="02070309020205020404" pitchFamily="49" charset="0"/>
              </a:rPr>
              <a:t>,</a:t>
            </a:r>
            <a:r>
              <a:rPr lang="tr-TR" sz="800" b="0" i="0" dirty="0">
                <a:solidFill>
                  <a:srgbClr val="FFFFFF"/>
                </a:solidFill>
                <a:highlight>
                  <a:srgbClr val="000000"/>
                </a:highlight>
                <a:latin typeface="Courier New" panose="02070309020205020404" pitchFamily="49" charset="0"/>
              </a:rPr>
              <a:t> Sig2</a:t>
            </a:r>
            <a:r>
              <a:rPr lang="tr-TR" sz="800" b="1" i="0" dirty="0">
                <a:solidFill>
                  <a:srgbClr val="FFCC00"/>
                </a:solidFill>
                <a:highlight>
                  <a:srgbClr val="000000"/>
                </a:highlight>
                <a:latin typeface="Courier New" panose="02070309020205020404" pitchFamily="49" charset="0"/>
              </a:rPr>
              <a:t>,</a:t>
            </a:r>
            <a:r>
              <a:rPr lang="tr-TR" sz="800" b="0" i="0" dirty="0">
                <a:solidFill>
                  <a:srgbClr val="FFFFFF"/>
                </a:solidFill>
                <a:highlight>
                  <a:srgbClr val="000000"/>
                </a:highlight>
                <a:latin typeface="Courier New" panose="02070309020205020404" pitchFamily="49" charset="0"/>
              </a:rPr>
              <a:t> Sig3</a:t>
            </a:r>
            <a:r>
              <a:rPr lang="tr-TR" sz="800" b="1" i="0" dirty="0">
                <a:solidFill>
                  <a:srgbClr val="FFCC00"/>
                </a:solidFill>
                <a:highlight>
                  <a:srgbClr val="000000"/>
                </a:highlight>
                <a:latin typeface="Courier New" panose="02070309020205020404" pitchFamily="49" charset="0"/>
              </a:rPr>
              <a:t>,</a:t>
            </a:r>
            <a:r>
              <a:rPr lang="tr-TR" sz="800" b="0" i="0" dirty="0">
                <a:solidFill>
                  <a:srgbClr val="FFFFFF"/>
                </a:solidFill>
                <a:highlight>
                  <a:srgbClr val="000000"/>
                </a:highlight>
                <a:latin typeface="Courier New" panose="02070309020205020404" pitchFamily="49" charset="0"/>
              </a:rPr>
              <a:t> Sig4</a:t>
            </a:r>
            <a:r>
              <a:rPr lang="tr-TR" sz="800" b="1" i="0" dirty="0">
                <a:solidFill>
                  <a:srgbClr val="FFCC00"/>
                </a:solidFill>
                <a:highlight>
                  <a:srgbClr val="000000"/>
                </a:highlight>
                <a:latin typeface="Courier New" panose="02070309020205020404" pitchFamily="49" charset="0"/>
              </a:rPr>
              <a:t>)</a:t>
            </a:r>
            <a:r>
              <a:rPr lang="tr-TR" sz="800" b="0" i="0" dirty="0">
                <a:solidFill>
                  <a:srgbClr val="FFFFFF"/>
                </a:solidFill>
                <a:highlight>
                  <a:srgbClr val="000000"/>
                </a:highlight>
                <a:latin typeface="Courier New" panose="02070309020205020404" pitchFamily="49" charset="0"/>
              </a:rPr>
              <a:t> </a:t>
            </a:r>
            <a:r>
              <a:rPr lang="tr-TR" sz="800" b="1" i="0" dirty="0">
                <a:solidFill>
                  <a:srgbClr val="FF6600"/>
                </a:solidFill>
                <a:highlight>
                  <a:srgbClr val="000000"/>
                </a:highlight>
                <a:latin typeface="Courier New" panose="02070309020205020404" pitchFamily="49" charset="0"/>
              </a:rPr>
              <a:t>is</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begin</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case</a:t>
            </a:r>
            <a:r>
              <a:rPr lang="tr-TR" sz="800" b="0" i="0" dirty="0">
                <a:solidFill>
                  <a:srgbClr val="FFFFFF"/>
                </a:solidFill>
                <a:highlight>
                  <a:srgbClr val="000000"/>
                </a:highlight>
                <a:latin typeface="Courier New" panose="02070309020205020404" pitchFamily="49" charset="0"/>
              </a:rPr>
              <a:t> Sel </a:t>
            </a:r>
            <a:r>
              <a:rPr lang="tr-TR" sz="800" b="1" i="0" dirty="0">
                <a:solidFill>
                  <a:srgbClr val="FF6600"/>
                </a:solidFill>
                <a:highlight>
                  <a:srgbClr val="000000"/>
                </a:highlight>
                <a:latin typeface="Courier New" panose="02070309020205020404" pitchFamily="49" charset="0"/>
              </a:rPr>
              <a:t>is</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when</a:t>
            </a:r>
            <a:r>
              <a:rPr lang="tr-TR" sz="800" b="0" i="0" dirty="0">
                <a:solidFill>
                  <a:srgbClr val="FFFFFF"/>
                </a:solidFill>
                <a:highlight>
                  <a:srgbClr val="000000"/>
                </a:highlight>
                <a:latin typeface="Courier New" panose="02070309020205020404" pitchFamily="49" charset="0"/>
              </a:rPr>
              <a:t> </a:t>
            </a:r>
            <a:r>
              <a:rPr lang="tr-TR" sz="800" b="0" i="0" dirty="0">
                <a:solidFill>
                  <a:srgbClr val="66FF00"/>
                </a:solidFill>
                <a:highlight>
                  <a:srgbClr val="000000"/>
                </a:highlight>
                <a:latin typeface="Courier New" panose="02070309020205020404" pitchFamily="49" charset="0"/>
              </a:rPr>
              <a:t>"00"</a:t>
            </a:r>
            <a:r>
              <a:rPr lang="tr-TR" sz="800" b="0" i="0" dirty="0">
                <a:solidFill>
                  <a:srgbClr val="FFFFFF"/>
                </a:solidFill>
                <a:highlight>
                  <a:srgbClr val="000000"/>
                </a:highlight>
                <a:latin typeface="Courier New" panose="02070309020205020404" pitchFamily="49" charset="0"/>
              </a:rPr>
              <a:t> </a:t>
            </a:r>
            <a:r>
              <a:rPr lang="tr-TR" sz="800" b="1" i="0" dirty="0">
                <a:solidFill>
                  <a:srgbClr val="FFCC00"/>
                </a:solidFill>
                <a:highlight>
                  <a:srgbClr val="000000"/>
                </a:highlight>
                <a:latin typeface="Courier New" panose="02070309020205020404" pitchFamily="49" charset="0"/>
              </a:rPr>
              <a:t>=&gt;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Output2 </a:t>
            </a:r>
            <a:r>
              <a:rPr lang="tr-TR" sz="800" b="1" i="0" dirty="0">
                <a:solidFill>
                  <a:srgbClr val="FFCC00"/>
                </a:solidFill>
                <a:highlight>
                  <a:srgbClr val="000000"/>
                </a:highlight>
                <a:latin typeface="Courier New" panose="02070309020205020404" pitchFamily="49" charset="0"/>
              </a:rPr>
              <a:t>&lt;=</a:t>
            </a:r>
            <a:r>
              <a:rPr lang="tr-TR" sz="800" b="0" i="0" dirty="0">
                <a:solidFill>
                  <a:srgbClr val="FFFFFF"/>
                </a:solidFill>
                <a:highlight>
                  <a:srgbClr val="000000"/>
                </a:highlight>
                <a:latin typeface="Courier New" panose="02070309020205020404" pitchFamily="49" charset="0"/>
              </a:rPr>
              <a:t> Sig1</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when</a:t>
            </a:r>
            <a:r>
              <a:rPr lang="tr-TR" sz="800" b="0" i="0" dirty="0">
                <a:solidFill>
                  <a:srgbClr val="FFFFFF"/>
                </a:solidFill>
                <a:highlight>
                  <a:srgbClr val="000000"/>
                </a:highlight>
                <a:latin typeface="Courier New" panose="02070309020205020404" pitchFamily="49" charset="0"/>
              </a:rPr>
              <a:t> </a:t>
            </a:r>
            <a:r>
              <a:rPr lang="tr-TR" sz="800" b="0" i="0" dirty="0">
                <a:solidFill>
                  <a:srgbClr val="66FF00"/>
                </a:solidFill>
                <a:highlight>
                  <a:srgbClr val="000000"/>
                </a:highlight>
                <a:latin typeface="Courier New" panose="02070309020205020404" pitchFamily="49" charset="0"/>
              </a:rPr>
              <a:t>"01"</a:t>
            </a:r>
            <a:r>
              <a:rPr lang="tr-TR" sz="800" b="0" i="0" dirty="0">
                <a:solidFill>
                  <a:srgbClr val="FFFFFF"/>
                </a:solidFill>
                <a:highlight>
                  <a:srgbClr val="000000"/>
                </a:highlight>
                <a:latin typeface="Courier New" panose="02070309020205020404" pitchFamily="49" charset="0"/>
              </a:rPr>
              <a:t> </a:t>
            </a:r>
            <a:r>
              <a:rPr lang="tr-TR" sz="800" b="1" i="0" dirty="0">
                <a:solidFill>
                  <a:srgbClr val="FFCC00"/>
                </a:solidFill>
                <a:highlight>
                  <a:srgbClr val="000000"/>
                </a:highlight>
                <a:latin typeface="Courier New" panose="02070309020205020404" pitchFamily="49" charset="0"/>
              </a:rPr>
              <a:t>=&gt;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Output2 </a:t>
            </a:r>
            <a:r>
              <a:rPr lang="tr-TR" sz="800" b="1" i="0" dirty="0">
                <a:solidFill>
                  <a:srgbClr val="FFCC00"/>
                </a:solidFill>
                <a:highlight>
                  <a:srgbClr val="000000"/>
                </a:highlight>
                <a:latin typeface="Courier New" panose="02070309020205020404" pitchFamily="49" charset="0"/>
              </a:rPr>
              <a:t>&lt;=</a:t>
            </a:r>
            <a:r>
              <a:rPr lang="tr-TR" sz="800" b="0" i="0" dirty="0">
                <a:solidFill>
                  <a:srgbClr val="FFFFFF"/>
                </a:solidFill>
                <a:highlight>
                  <a:srgbClr val="000000"/>
                </a:highlight>
                <a:latin typeface="Courier New" panose="02070309020205020404" pitchFamily="49" charset="0"/>
              </a:rPr>
              <a:t> Sig2</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when</a:t>
            </a:r>
            <a:r>
              <a:rPr lang="tr-TR" sz="800" b="0" i="0" dirty="0">
                <a:solidFill>
                  <a:srgbClr val="FFFFFF"/>
                </a:solidFill>
                <a:highlight>
                  <a:srgbClr val="000000"/>
                </a:highlight>
                <a:latin typeface="Courier New" panose="02070309020205020404" pitchFamily="49" charset="0"/>
              </a:rPr>
              <a:t> </a:t>
            </a:r>
            <a:r>
              <a:rPr lang="tr-TR" sz="800" b="0" i="0" dirty="0">
                <a:solidFill>
                  <a:srgbClr val="66FF00"/>
                </a:solidFill>
                <a:highlight>
                  <a:srgbClr val="000000"/>
                </a:highlight>
                <a:latin typeface="Courier New" panose="02070309020205020404" pitchFamily="49" charset="0"/>
              </a:rPr>
              <a:t>"10"</a:t>
            </a:r>
            <a:r>
              <a:rPr lang="tr-TR" sz="800" b="0" i="0" dirty="0">
                <a:solidFill>
                  <a:srgbClr val="FFFFFF"/>
                </a:solidFill>
                <a:highlight>
                  <a:srgbClr val="000000"/>
                </a:highlight>
                <a:latin typeface="Courier New" panose="02070309020205020404" pitchFamily="49" charset="0"/>
              </a:rPr>
              <a:t> </a:t>
            </a:r>
            <a:r>
              <a:rPr lang="tr-TR" sz="800" b="1" i="0" dirty="0">
                <a:solidFill>
                  <a:srgbClr val="FFCC00"/>
                </a:solidFill>
                <a:highlight>
                  <a:srgbClr val="000000"/>
                </a:highlight>
                <a:latin typeface="Courier New" panose="02070309020205020404" pitchFamily="49" charset="0"/>
              </a:rPr>
              <a:t>=&gt;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Output2 </a:t>
            </a:r>
            <a:r>
              <a:rPr lang="tr-TR" sz="800" b="1" i="0" dirty="0">
                <a:solidFill>
                  <a:srgbClr val="FFCC00"/>
                </a:solidFill>
                <a:highlight>
                  <a:srgbClr val="000000"/>
                </a:highlight>
                <a:latin typeface="Courier New" panose="02070309020205020404" pitchFamily="49" charset="0"/>
              </a:rPr>
              <a:t>&lt;=</a:t>
            </a:r>
            <a:r>
              <a:rPr lang="tr-TR" sz="800" b="0" i="0" dirty="0">
                <a:solidFill>
                  <a:srgbClr val="FFFFFF"/>
                </a:solidFill>
                <a:highlight>
                  <a:srgbClr val="000000"/>
                </a:highlight>
                <a:latin typeface="Courier New" panose="02070309020205020404" pitchFamily="49" charset="0"/>
              </a:rPr>
              <a:t> Sig3</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when</a:t>
            </a:r>
            <a:r>
              <a:rPr lang="tr-TR" sz="800" b="0" i="0" dirty="0">
                <a:solidFill>
                  <a:srgbClr val="FFFFFF"/>
                </a:solidFill>
                <a:highlight>
                  <a:srgbClr val="000000"/>
                </a:highlight>
                <a:latin typeface="Courier New" panose="02070309020205020404" pitchFamily="49" charset="0"/>
              </a:rPr>
              <a:t> </a:t>
            </a:r>
            <a:r>
              <a:rPr lang="tr-TR" sz="800" b="0" i="0" dirty="0">
                <a:solidFill>
                  <a:srgbClr val="66FF00"/>
                </a:solidFill>
                <a:highlight>
                  <a:srgbClr val="000000"/>
                </a:highlight>
                <a:latin typeface="Courier New" panose="02070309020205020404" pitchFamily="49" charset="0"/>
              </a:rPr>
              <a:t>"11"</a:t>
            </a:r>
            <a:r>
              <a:rPr lang="tr-TR" sz="800" b="0" i="0" dirty="0">
                <a:solidFill>
                  <a:srgbClr val="FFFFFF"/>
                </a:solidFill>
                <a:highlight>
                  <a:srgbClr val="000000"/>
                </a:highlight>
                <a:latin typeface="Courier New" panose="02070309020205020404" pitchFamily="49" charset="0"/>
              </a:rPr>
              <a:t> </a:t>
            </a:r>
            <a:r>
              <a:rPr lang="tr-TR" sz="800" b="1" i="0" dirty="0">
                <a:solidFill>
                  <a:srgbClr val="FFCC00"/>
                </a:solidFill>
                <a:highlight>
                  <a:srgbClr val="000000"/>
                </a:highlight>
                <a:latin typeface="Courier New" panose="02070309020205020404" pitchFamily="49" charset="0"/>
              </a:rPr>
              <a:t>=&gt;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Output2 </a:t>
            </a:r>
            <a:r>
              <a:rPr lang="tr-TR" sz="800" b="1" i="0" dirty="0">
                <a:solidFill>
                  <a:srgbClr val="FFCC00"/>
                </a:solidFill>
                <a:highlight>
                  <a:srgbClr val="000000"/>
                </a:highlight>
                <a:latin typeface="Courier New" panose="02070309020205020404" pitchFamily="49" charset="0"/>
              </a:rPr>
              <a:t>&lt;=</a:t>
            </a:r>
            <a:r>
              <a:rPr lang="tr-TR" sz="800" b="0" i="0" dirty="0">
                <a:solidFill>
                  <a:srgbClr val="FFFFFF"/>
                </a:solidFill>
                <a:highlight>
                  <a:srgbClr val="000000"/>
                </a:highlight>
                <a:latin typeface="Courier New" panose="02070309020205020404" pitchFamily="49" charset="0"/>
              </a:rPr>
              <a:t> Sig4</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en-US" sz="800" b="0" i="0" dirty="0">
                <a:solidFill>
                  <a:srgbClr val="FFFFFF"/>
                </a:solidFill>
                <a:highlight>
                  <a:srgbClr val="000000"/>
                </a:highlight>
                <a:latin typeface="Courier New" panose="02070309020205020404" pitchFamily="49" charset="0"/>
              </a:rPr>
              <a:t>            </a:t>
            </a:r>
            <a:r>
              <a:rPr lang="en-US" sz="800" b="1" i="0" dirty="0">
                <a:solidFill>
                  <a:srgbClr val="FF6600"/>
                </a:solidFill>
                <a:highlight>
                  <a:srgbClr val="000000"/>
                </a:highlight>
                <a:latin typeface="Courier New" panose="02070309020205020404" pitchFamily="49" charset="0"/>
              </a:rPr>
              <a:t>when</a:t>
            </a:r>
            <a:r>
              <a:rPr lang="en-US" sz="800" b="0" i="0" dirty="0">
                <a:solidFill>
                  <a:srgbClr val="FFFFFF"/>
                </a:solidFill>
                <a:highlight>
                  <a:srgbClr val="000000"/>
                </a:highlight>
                <a:latin typeface="Courier New" panose="02070309020205020404" pitchFamily="49" charset="0"/>
              </a:rPr>
              <a:t> </a:t>
            </a:r>
            <a:r>
              <a:rPr lang="en-US" sz="800" b="1" i="0" dirty="0">
                <a:solidFill>
                  <a:srgbClr val="FF6600"/>
                </a:solidFill>
                <a:highlight>
                  <a:srgbClr val="000000"/>
                </a:highlight>
                <a:latin typeface="Courier New" panose="02070309020205020404" pitchFamily="49" charset="0"/>
              </a:rPr>
              <a:t>others</a:t>
            </a:r>
            <a:r>
              <a:rPr lang="en-US" sz="800" b="0" i="0" dirty="0">
                <a:solidFill>
                  <a:srgbClr val="FFFFFF"/>
                </a:solidFill>
                <a:highlight>
                  <a:srgbClr val="000000"/>
                </a:highlight>
                <a:latin typeface="Courier New" panose="02070309020205020404" pitchFamily="49" charset="0"/>
              </a:rPr>
              <a:t> </a:t>
            </a:r>
            <a:r>
              <a:rPr lang="en-US" sz="800" b="1" i="0" dirty="0">
                <a:solidFill>
                  <a:srgbClr val="FFCC00"/>
                </a:solidFill>
                <a:highlight>
                  <a:srgbClr val="000000"/>
                </a:highlight>
                <a:latin typeface="Courier New" panose="02070309020205020404" pitchFamily="49" charset="0"/>
              </a:rPr>
              <a:t>=&gt;</a:t>
            </a:r>
            <a:r>
              <a:rPr lang="en-US" sz="800" b="0" i="0" dirty="0">
                <a:solidFill>
                  <a:srgbClr val="FFFFFF"/>
                </a:solidFill>
                <a:highlight>
                  <a:srgbClr val="000000"/>
                </a:highlight>
                <a:latin typeface="Courier New" panose="02070309020205020404" pitchFamily="49" charset="0"/>
              </a:rPr>
              <a:t> </a:t>
            </a:r>
            <a:r>
              <a:rPr lang="en-US" sz="800" b="0" i="0" dirty="0">
                <a:solidFill>
                  <a:srgbClr val="FF00FF"/>
                </a:solidFill>
                <a:highlight>
                  <a:srgbClr val="000000"/>
                </a:highlight>
                <a:latin typeface="Courier New" panose="02070309020205020404" pitchFamily="49" charset="0"/>
              </a:rPr>
              <a:t>-- 'U', 'X', '-', etc.</a:t>
            </a:r>
            <a:endParaRPr lang="en-US"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Output2 </a:t>
            </a:r>
            <a:r>
              <a:rPr lang="tr-TR" sz="800" b="1" i="0" dirty="0">
                <a:solidFill>
                  <a:srgbClr val="FFCC00"/>
                </a:solidFill>
                <a:highlight>
                  <a:srgbClr val="000000"/>
                </a:highlight>
                <a:latin typeface="Courier New" panose="02070309020205020404" pitchFamily="49" charset="0"/>
              </a:rPr>
              <a:t>&lt;=</a:t>
            </a:r>
            <a:r>
              <a:rPr lang="tr-TR" sz="800" b="0" i="0" dirty="0">
                <a:solidFill>
                  <a:srgbClr val="FFFFFF"/>
                </a:solidFill>
                <a:highlight>
                  <a:srgbClr val="000000"/>
                </a:highlight>
                <a:latin typeface="Courier New" panose="02070309020205020404" pitchFamily="49" charset="0"/>
              </a:rPr>
              <a:t> </a:t>
            </a:r>
            <a:r>
              <a:rPr lang="tr-TR" sz="800" b="1" i="0" dirty="0">
                <a:solidFill>
                  <a:srgbClr val="FFCC00"/>
                </a:solidFill>
                <a:highlight>
                  <a:srgbClr val="000000"/>
                </a:highlight>
                <a:latin typeface="Courier New" panose="02070309020205020404" pitchFamily="49" charset="0"/>
              </a:rPr>
              <a:t>(</a:t>
            </a:r>
            <a:r>
              <a:rPr lang="tr-TR" sz="800" b="1" i="0" dirty="0" err="1">
                <a:solidFill>
                  <a:srgbClr val="FF6600"/>
                </a:solidFill>
                <a:highlight>
                  <a:srgbClr val="000000"/>
                </a:highlight>
                <a:latin typeface="Courier New" panose="02070309020205020404" pitchFamily="49" charset="0"/>
              </a:rPr>
              <a:t>others</a:t>
            </a:r>
            <a:r>
              <a:rPr lang="tr-TR" sz="800" b="0" i="0" dirty="0">
                <a:solidFill>
                  <a:srgbClr val="FFFFFF"/>
                </a:solidFill>
                <a:highlight>
                  <a:srgbClr val="000000"/>
                </a:highlight>
                <a:latin typeface="Courier New" panose="02070309020205020404" pitchFamily="49" charset="0"/>
              </a:rPr>
              <a:t> </a:t>
            </a:r>
            <a:r>
              <a:rPr lang="tr-TR" sz="800" b="1" i="0" dirty="0">
                <a:solidFill>
                  <a:srgbClr val="FFCC00"/>
                </a:solidFill>
                <a:highlight>
                  <a:srgbClr val="000000"/>
                </a:highlight>
                <a:latin typeface="Courier New" panose="02070309020205020404" pitchFamily="49" charset="0"/>
              </a:rPr>
              <a:t>=&gt;</a:t>
            </a:r>
            <a:r>
              <a:rPr lang="tr-TR" sz="800" b="0" i="0" dirty="0">
                <a:solidFill>
                  <a:srgbClr val="FFFFFF"/>
                </a:solidFill>
                <a:highlight>
                  <a:srgbClr val="000000"/>
                </a:highlight>
                <a:latin typeface="Courier New" panose="02070309020205020404" pitchFamily="49" charset="0"/>
              </a:rPr>
              <a:t> </a:t>
            </a:r>
            <a:r>
              <a:rPr lang="tr-TR" sz="800" b="0" i="0" dirty="0">
                <a:solidFill>
                  <a:srgbClr val="66FF00"/>
                </a:solidFill>
                <a:highlight>
                  <a:srgbClr val="000000"/>
                </a:highlight>
                <a:latin typeface="Courier New" panose="02070309020205020404" pitchFamily="49" charset="0"/>
              </a:rPr>
              <a:t>‘0'</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end</a:t>
            </a:r>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case</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end</a:t>
            </a:r>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process</a:t>
            </a:r>
            <a:r>
              <a:rPr lang="tr-TR" sz="800" b="1" i="0" dirty="0">
                <a:solidFill>
                  <a:srgbClr val="FFCC00"/>
                </a:solidFill>
                <a:highlight>
                  <a:srgbClr val="000000"/>
                </a:highlight>
                <a:latin typeface="Courier New" panose="02070309020205020404" pitchFamily="49" charset="0"/>
              </a:rPr>
              <a:t>;</a:t>
            </a:r>
            <a:endParaRPr lang="tr-TR" sz="800" b="0" i="0" dirty="0">
              <a:solidFill>
                <a:srgbClr val="FFFFFF"/>
              </a:solidFill>
              <a:highlight>
                <a:srgbClr val="000000"/>
              </a:highlight>
              <a:latin typeface="Courier New" panose="02070309020205020404" pitchFamily="49" charset="0"/>
            </a:endParaRPr>
          </a:p>
          <a:p>
            <a:r>
              <a:rPr lang="tr-TR" sz="800" b="1" i="0" dirty="0" err="1">
                <a:solidFill>
                  <a:srgbClr val="FF6600"/>
                </a:solidFill>
                <a:highlight>
                  <a:srgbClr val="000000"/>
                </a:highlight>
                <a:latin typeface="Courier New" panose="02070309020205020404" pitchFamily="49" charset="0"/>
              </a:rPr>
              <a:t>end</a:t>
            </a:r>
            <a:r>
              <a:rPr lang="tr-TR" sz="800" b="0" i="0" dirty="0">
                <a:solidFill>
                  <a:srgbClr val="FFFFFF"/>
                </a:solidFill>
                <a:highlight>
                  <a:srgbClr val="000000"/>
                </a:highlight>
                <a:latin typeface="Courier New" panose="02070309020205020404" pitchFamily="49" charset="0"/>
              </a:rPr>
              <a:t> </a:t>
            </a:r>
            <a:r>
              <a:rPr lang="tr-TR" sz="800" b="1" i="0" dirty="0" err="1">
                <a:solidFill>
                  <a:srgbClr val="FF6600"/>
                </a:solidFill>
                <a:highlight>
                  <a:srgbClr val="000000"/>
                </a:highlight>
                <a:latin typeface="Courier New" panose="02070309020205020404" pitchFamily="49" charset="0"/>
              </a:rPr>
              <a:t>architecture</a:t>
            </a:r>
            <a:r>
              <a:rPr lang="tr-TR" sz="800" b="1" i="0" dirty="0">
                <a:solidFill>
                  <a:srgbClr val="FFCC00"/>
                </a:solidFill>
                <a:highlight>
                  <a:srgbClr val="000000"/>
                </a:highlight>
                <a:latin typeface="Courier New" panose="02070309020205020404" pitchFamily="49" charset="0"/>
              </a:rPr>
              <a:t>;</a:t>
            </a:r>
            <a:endParaRPr lang="tr-TR" sz="800" dirty="0"/>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2"/>
          <a:stretch>
            <a:fillRect/>
          </a:stretch>
        </p:blipFill>
        <p:spPr>
          <a:xfrm>
            <a:off x="5683250" y="1682609"/>
            <a:ext cx="6414236" cy="1009791"/>
          </a:xfrm>
          <a:prstGeom prst="rect">
            <a:avLst/>
          </a:prstGeom>
        </p:spPr>
      </p:pic>
    </p:spTree>
    <p:extLst>
      <p:ext uri="{BB962C8B-B14F-4D97-AF65-F5344CB8AC3E}">
        <p14:creationId xmlns:p14="http://schemas.microsoft.com/office/powerpoint/2010/main" val="147341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10.9</a:t>
            </a:r>
            <a:r>
              <a:rPr lang="tr-TR" dirty="0"/>
              <a:t> </a:t>
            </a:r>
            <a:r>
              <a:rPr lang="tr-TR" dirty="0" err="1">
                <a:solidFill>
                  <a:schemeClr val="bg1"/>
                </a:solidFill>
              </a:rPr>
              <a:t>loop</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04812" y="1265241"/>
            <a:ext cx="830103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4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4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4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a:t>
            </a:r>
            <a:r>
              <a:rPr kumimoji="0" lang="en-US" altLang="tr-TR" sz="14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4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4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4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523875" y="186700"/>
            <a:ext cx="4441825" cy="5816977"/>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std_logic_unsigned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Loop_Statement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Loop_Statement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for_process</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for</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i</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in</a:t>
            </a:r>
            <a:r>
              <a:rPr lang="en-US" sz="1200" b="0" dirty="0">
                <a:solidFill>
                  <a:srgbClr val="FFFFFF"/>
                </a:solidFill>
                <a:highlight>
                  <a:srgbClr val="000000"/>
                </a:highlight>
                <a:latin typeface="Courier New" panose="02070309020205020404" pitchFamily="49" charset="0"/>
              </a:rPr>
              <a:t> </a:t>
            </a:r>
            <a:r>
              <a:rPr lang="en-US" sz="1200" b="0" dirty="0">
                <a:solidFill>
                  <a:srgbClr val="FF8000"/>
                </a:solidFill>
                <a:highlight>
                  <a:srgbClr val="000000"/>
                </a:highlight>
                <a:latin typeface="Courier New" panose="02070309020205020404" pitchFamily="49" charset="0"/>
              </a:rPr>
              <a:t>1</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to</a:t>
            </a:r>
            <a:r>
              <a:rPr lang="en-US" sz="1200" b="0" dirty="0">
                <a:solidFill>
                  <a:srgbClr val="FFFFFF"/>
                </a:solidFill>
                <a:highlight>
                  <a:srgbClr val="000000"/>
                </a:highlight>
                <a:latin typeface="Courier New" panose="02070309020205020404" pitchFamily="49" charset="0"/>
              </a:rPr>
              <a:t> </a:t>
            </a:r>
            <a:r>
              <a:rPr lang="en-US" sz="1200" b="0" dirty="0">
                <a:solidFill>
                  <a:srgbClr val="FF8000"/>
                </a:solidFill>
                <a:highlight>
                  <a:srgbClr val="000000"/>
                </a:highlight>
                <a:latin typeface="Courier New" panose="02070309020205020404" pitchFamily="49" charset="0"/>
              </a:rPr>
              <a:t>10</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loop</a:t>
            </a:r>
            <a:endParaRPr lang="en-US"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"i = "</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i</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loop</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while_process</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j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while</a:t>
            </a:r>
            <a:r>
              <a:rPr lang="tr-TR" sz="1200" b="0" dirty="0">
                <a:solidFill>
                  <a:srgbClr val="FFFFFF"/>
                </a:solidFill>
                <a:highlight>
                  <a:srgbClr val="000000"/>
                </a:highlight>
                <a:latin typeface="Courier New" panose="02070309020205020404" pitchFamily="49" charset="0"/>
              </a:rPr>
              <a:t> j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loop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"j = "</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j</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j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j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2</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loop</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Tree>
    <p:extLst>
      <p:ext uri="{BB962C8B-B14F-4D97-AF65-F5344CB8AC3E}">
        <p14:creationId xmlns:p14="http://schemas.microsoft.com/office/powerpoint/2010/main" val="4006276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10.9</a:t>
            </a:r>
            <a:r>
              <a:rPr lang="tr-TR" dirty="0"/>
              <a:t> </a:t>
            </a:r>
            <a:r>
              <a:rPr lang="tr-TR" dirty="0" err="1">
                <a:solidFill>
                  <a:schemeClr val="bg1"/>
                </a:solidFill>
              </a:rPr>
              <a:t>next</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54000" y="654050"/>
            <a:ext cx="11849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top of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next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loop_label</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when</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executed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algn="just"/>
            <a:r>
              <a:rPr lang="en-US" sz="1400" b="1" i="0" dirty="0">
                <a:solidFill>
                  <a:srgbClr val="E04C10"/>
                </a:solidFill>
                <a:effectLst/>
                <a:latin typeface="+mn-lt"/>
              </a:rPr>
              <a:t>Note:</a:t>
            </a:r>
          </a:p>
          <a:p>
            <a:pPr algn="just">
              <a:buFont typeface="Arial" panose="020B0604020202020204" pitchFamily="34" charset="0"/>
              <a:buChar char="•"/>
            </a:pPr>
            <a:r>
              <a:rPr lang="tr-TR" sz="1400" b="0" i="0" dirty="0">
                <a:solidFill>
                  <a:srgbClr val="000000"/>
                </a:solidFill>
                <a:effectLst/>
                <a:latin typeface="+mn-lt"/>
              </a:rPr>
              <a:t> </a:t>
            </a:r>
            <a:r>
              <a:rPr lang="en-US" sz="1400" b="0" i="0" dirty="0">
                <a:solidFill>
                  <a:srgbClr val="000000"/>
                </a:solidFill>
                <a:effectLst/>
                <a:latin typeface="+mn-lt"/>
              </a:rPr>
              <a:t>The next statement is often confused with the exit statement. The difference between the two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9" name="TextBox 8">
            <a:extLst>
              <a:ext uri="{FF2B5EF4-FFF2-40B4-BE49-F238E27FC236}">
                <a16:creationId xmlns:a16="http://schemas.microsoft.com/office/drawing/2014/main" id="{EFCD1068-2116-3F8A-C97E-F561A12915E4}"/>
              </a:ext>
            </a:extLst>
          </p:cNvPr>
          <p:cNvSpPr txBox="1"/>
          <p:nvPr/>
        </p:nvSpPr>
        <p:spPr>
          <a:xfrm>
            <a:off x="254000" y="3331706"/>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Tree>
    <p:extLst>
      <p:ext uri="{BB962C8B-B14F-4D97-AF65-F5344CB8AC3E}">
        <p14:creationId xmlns:p14="http://schemas.microsoft.com/office/powerpoint/2010/main" val="2591463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dirty="0">
                <a:solidFill>
                  <a:srgbClr val="FF0000"/>
                </a:solidFill>
                <a:latin typeface="Tw Cen MT (Headings)"/>
                <a:ea typeface="+mj-ea"/>
                <a:cs typeface="+mj-cs"/>
              </a:rPr>
              <a:t>10</a:t>
            </a:r>
            <a:r>
              <a:rPr lang="en-GB" sz="3600" dirty="0">
                <a:solidFill>
                  <a:srgbClr val="FF0000"/>
                </a:solidFill>
                <a:latin typeface="Tw Cen MT (Headings)"/>
                <a:ea typeface="+mj-ea"/>
                <a:cs typeface="+mj-cs"/>
              </a:rPr>
              <a:t>.</a:t>
            </a:r>
            <a:r>
              <a:rPr lang="tr-TR" sz="3600" dirty="0">
                <a:solidFill>
                  <a:srgbClr val="FF0000"/>
                </a:solidFill>
                <a:latin typeface="Tw Cen MT (Headings)"/>
                <a:ea typeface="+mj-ea"/>
                <a:cs typeface="+mj-cs"/>
              </a:rPr>
              <a:t>1</a:t>
            </a:r>
            <a:r>
              <a:rPr lang="en-GB" sz="3600" dirty="0">
                <a:solidFill>
                  <a:srgbClr val="FF0000"/>
                </a:solidFill>
                <a:latin typeface="Tw Cen MT (Headings)"/>
                <a:ea typeface="+mj-ea"/>
                <a:cs typeface="+mj-cs"/>
              </a:rPr>
              <a:t> </a:t>
            </a:r>
            <a:r>
              <a:rPr lang="tr-TR" sz="3600" dirty="0">
                <a:solidFill>
                  <a:schemeClr val="bg1"/>
                </a:solidFill>
                <a:latin typeface="Tw Cen MT (Body)"/>
                <a:cs typeface="Times New Roman" panose="02020603050405020304" pitchFamily="18" charset="0"/>
              </a:rPr>
              <a:t>General</a:t>
            </a:r>
            <a:endParaRPr lang="tr-TR"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r>
              <a:rPr lang="tr-TR" sz="2400" b="1" i="0" u="none" strike="noStrike" baseline="0" dirty="0">
                <a:solidFill>
                  <a:schemeClr val="bg1"/>
                </a:solidFill>
              </a:rPr>
              <a:t>.</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dirty="0">
                <a:solidFill>
                  <a:srgbClr val="FF0000"/>
                </a:solidFill>
                <a:latin typeface="Tw Cen MT (Headings)"/>
                <a:ea typeface="+mj-ea"/>
                <a:cs typeface="+mj-cs"/>
              </a:rPr>
              <a:t>10</a:t>
            </a:r>
            <a:r>
              <a:rPr lang="en-GB" sz="3600" dirty="0">
                <a:solidFill>
                  <a:srgbClr val="FF0000"/>
                </a:solidFill>
                <a:latin typeface="Tw Cen MT (Headings)"/>
                <a:ea typeface="+mj-ea"/>
                <a:cs typeface="+mj-cs"/>
              </a:rPr>
              <a:t>.</a:t>
            </a:r>
            <a:r>
              <a:rPr lang="tr-TR" sz="3600" dirty="0">
                <a:solidFill>
                  <a:srgbClr val="FF0000"/>
                </a:solidFill>
                <a:latin typeface="Tw Cen MT (Headings)"/>
                <a:ea typeface="+mj-ea"/>
                <a:cs typeface="+mj-cs"/>
              </a:rPr>
              <a:t>2</a:t>
            </a:r>
            <a:r>
              <a:rPr lang="en-GB" sz="3600" dirty="0">
                <a:solidFill>
                  <a:srgbClr val="FF0000"/>
                </a:solidFill>
                <a:latin typeface="Tw Cen MT (Headings)"/>
                <a:ea typeface="+mj-ea"/>
                <a:cs typeface="+mj-cs"/>
              </a:rPr>
              <a:t> </a:t>
            </a:r>
            <a:r>
              <a:rPr lang="tr-TR" sz="3600" dirty="0" err="1">
                <a:solidFill>
                  <a:schemeClr val="bg1"/>
                </a:solidFill>
                <a:latin typeface="Tw Cen MT (Body)"/>
                <a:cs typeface="Times New Roman" panose="02020603050405020304" pitchFamily="18" charset="0"/>
              </a:rPr>
              <a:t>WaIt</a:t>
            </a:r>
            <a:r>
              <a:rPr lang="tr-TR" sz="3600" dirty="0">
                <a:solidFill>
                  <a:schemeClr val="bg1"/>
                </a:solidFill>
                <a:latin typeface="Tw Cen MT (Body)"/>
                <a:cs typeface="Times New Roman" panose="02020603050405020304" pitchFamily="18" charset="0"/>
              </a:rPr>
              <a:t> Statement</a:t>
            </a:r>
            <a:endParaRPr lang="tr-TR"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p:txBody>
          <a:bodyPr>
            <a:normAutofit fontScale="925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r>
              <a:rPr lang="tr-TR" altLang="tr-TR" dirty="0">
                <a:solidFill>
                  <a:schemeClr val="bg1"/>
                </a:solidFill>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10.3 </a:t>
            </a:r>
            <a:r>
              <a:rPr lang="tr-TR" dirty="0" err="1">
                <a:solidFill>
                  <a:schemeClr val="bg1"/>
                </a:solidFill>
              </a:rPr>
              <a:t>Assertıon</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04812" y="595399"/>
            <a:ext cx="11798679"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checks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condition</a:t>
            </a:r>
            <a:r>
              <a:rPr kumimoji="0" lang="tr-TR" altLang="tr-TR" sz="1400" b="0" i="0" u="none" strike="noStrike" cap="none" normalizeH="0" baseline="0" dirty="0">
                <a:ln>
                  <a:noFill/>
                </a:ln>
                <a:solidFill>
                  <a:srgbClr val="000000"/>
                </a:solidFill>
                <a:effectLst/>
                <a:latin typeface="+mn-lt"/>
              </a:rPr>
              <a:t> [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occurred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Standard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cs typeface="Arial" panose="020B0604020202020204" pitchFamily="34" charset="0"/>
              </a:rPr>
              <a:t>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1" i="0" u="none" strike="noStrike" cap="none" normalizeH="0" baseline="0" dirty="0">
                <a:ln>
                  <a:noFill/>
                </a:ln>
                <a:solidFill>
                  <a:srgbClr val="000000"/>
                </a:solidFill>
                <a:effectLst/>
                <a:latin typeface="+mn-lt"/>
              </a:rPr>
              <a:t> not</a:t>
            </a:r>
            <a:r>
              <a:rPr kumimoji="0" lang="tr-TR" altLang="tr-TR" sz="1400" b="0" i="0" u="none" strike="noStrike" cap="none" normalizeH="0" baseline="0" dirty="0">
                <a:ln>
                  <a:noFill/>
                </a:ln>
                <a:solidFill>
                  <a:srgbClr val="000000"/>
                </a:solidFill>
                <a:effectLst/>
                <a:latin typeface="+mn-lt"/>
              </a:rPr>
              <a:t> (Reset = '0' </a:t>
            </a:r>
            <a:r>
              <a:rPr kumimoji="0" lang="tr-TR" altLang="tr-TR" sz="1400" b="0" i="0" u="none" strike="noStrike" cap="none" normalizeH="0" baseline="0" dirty="0" err="1">
                <a:ln>
                  <a:noFill/>
                </a:ln>
                <a:solidFill>
                  <a:srgbClr val="000000"/>
                </a:solidFill>
                <a:effectLst/>
                <a:latin typeface="+mn-lt"/>
              </a:rPr>
              <a:t>and</a:t>
            </a:r>
            <a:r>
              <a:rPr kumimoji="0" lang="tr-TR" altLang="tr-TR" sz="1400" b="0" i="0" u="none" strike="noStrike" cap="none" normalizeH="0" baseline="0" dirty="0">
                <a:ln>
                  <a:noFill/>
                </a:ln>
                <a:solidFill>
                  <a:srgbClr val="000000"/>
                </a:solidFill>
                <a:effectLst/>
                <a:latin typeface="+mn-lt"/>
              </a:rPr>
              <a:t> Set = '0')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"set-reset </a:t>
            </a:r>
            <a:r>
              <a:rPr kumimoji="0" lang="tr-TR" altLang="tr-TR" sz="1400" b="0" i="0" u="none" strike="noStrike" cap="none" normalizeH="0" baseline="0" dirty="0" err="1">
                <a:ln>
                  <a:noFill/>
                </a:ln>
                <a:solidFill>
                  <a:srgbClr val="000000"/>
                </a:solidFill>
                <a:effectLst/>
                <a:latin typeface="+mn-lt"/>
              </a:rPr>
              <a:t>conflict</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Failure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assert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a:t>
            </a:r>
            <a:r>
              <a:rPr kumimoji="0" lang="tr-TR" altLang="tr-TR" sz="1400" b="0" i="0" u="none" strike="noStrike" cap="none" normalizeH="0" baseline="0" dirty="0">
                <a:ln>
                  <a:noFill/>
                </a:ln>
                <a:solidFill>
                  <a:srgbClr val="000000"/>
                </a:solidFill>
                <a:effectLst/>
                <a:latin typeface="+mn-lt"/>
              </a:rPr>
              <a:t> = </a:t>
            </a:r>
            <a:r>
              <a:rPr kumimoji="0" lang="tr-TR" altLang="tr-TR" sz="1400" b="0" i="0" u="none" strike="noStrike" cap="none" normalizeH="0" baseline="0" dirty="0" err="1">
                <a:ln>
                  <a:noFill/>
                </a:ln>
                <a:solidFill>
                  <a:srgbClr val="000000"/>
                </a:solidFill>
                <a:effectLst/>
                <a:latin typeface="+mn-lt"/>
              </a:rPr>
              <a:t>ExpectedResults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differ</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from</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expected</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results</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Warning</a:t>
            </a:r>
            <a:r>
              <a:rPr kumimoji="0" lang="tr-TR" altLang="tr-TR" sz="1400" b="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1"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1"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entity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341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10.4</a:t>
            </a:r>
            <a:r>
              <a:rPr lang="tr-TR" dirty="0"/>
              <a:t> </a:t>
            </a:r>
            <a:r>
              <a:rPr lang="tr-TR" dirty="0" err="1">
                <a:solidFill>
                  <a:schemeClr val="bg1"/>
                </a:solidFill>
              </a:rPr>
              <a:t>report</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404812" y="726630"/>
            <a:ext cx="830103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1" u="none" strike="noStrike" cap="none" normalizeH="0" baseline="0" dirty="0">
                <a:ln>
                  <a:noFill/>
                </a:ln>
                <a:solidFill>
                  <a:srgbClr val="000000"/>
                </a:solidFill>
                <a:effectLst/>
                <a:latin typeface="+mn-lt"/>
                <a:cs typeface="Arial" panose="020B0604020202020204" pitchFamily="34" charset="0"/>
              </a:rPr>
              <a:t>.</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label</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string_expression</a:t>
            </a:r>
            <a:r>
              <a:rPr kumimoji="0" lang="tr-TR" altLang="tr-TR" sz="1400" b="0" i="0" u="none" strike="noStrike" cap="none" normalizeH="0" baseline="0" dirty="0">
                <a:ln>
                  <a:noFill/>
                </a:ln>
                <a:solidFill>
                  <a:srgbClr val="000000"/>
                </a:solidFill>
                <a:effectLst/>
                <a:latin typeface="+mn-lt"/>
              </a:rPr>
              <a:t> [ </a:t>
            </a:r>
            <a:r>
              <a:rPr kumimoji="0" lang="tr-TR" altLang="tr-TR" sz="1400" b="1" i="0" u="sng"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sng" strike="noStrike" cap="none" normalizeH="0" baseline="0" dirty="0" err="1">
                <a:ln>
                  <a:noFill/>
                </a:ln>
                <a:solidFill>
                  <a:srgbClr val="000000"/>
                </a:solidFill>
                <a:effectLst/>
                <a:latin typeface="+mn-lt"/>
              </a:rPr>
              <a:t>expression</a:t>
            </a:r>
            <a:r>
              <a:rPr kumimoji="0" lang="tr-TR" altLang="tr-TR" sz="1400" b="0" i="0" u="none" strike="noStrike" cap="none" normalizeH="0" baseline="0" dirty="0">
                <a:ln>
                  <a:noFill/>
                </a:ln>
                <a:solidFill>
                  <a:srgbClr val="000000"/>
                </a:solidFill>
                <a:effectLst/>
                <a:latin typeface="+mn-lt"/>
              </a:rPr>
              <a:t> ]; </a:t>
            </a: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main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400" b="0" i="1" u="none" strike="noStrike" cap="none" normalizeH="0" baseline="0" dirty="0">
                <a:ln>
                  <a:noFill/>
                </a:ln>
                <a:solidFill>
                  <a:srgbClr val="000000"/>
                </a:solidFill>
                <a:effectLst/>
                <a:latin typeface="+mn-lt"/>
                <a:cs typeface="Arial" panose="020B0604020202020204" pitchFamily="34" charset="0"/>
              </a:rPr>
              <a:t> </a:t>
            </a:r>
            <a:r>
              <a:rPr kumimoji="0" lang="tr-TR" altLang="tr-TR" sz="14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unconditionally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endParaRPr kumimoji="0" lang="tr-TR" altLang="tr-TR"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Failure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Example</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000000"/>
                </a:solidFill>
                <a:effectLst/>
                <a:latin typeface="+mn-lt"/>
              </a:rPr>
              <a:t>report</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End</a:t>
            </a:r>
            <a:r>
              <a:rPr kumimoji="0" lang="tr-TR" altLang="tr-TR" sz="1400" b="0" i="0" u="none" strike="noStrike" cap="none" normalizeH="0" baseline="0" dirty="0">
                <a:ln>
                  <a:noFill/>
                </a:ln>
                <a:solidFill>
                  <a:srgbClr val="000000"/>
                </a:solidFill>
                <a:effectLst/>
                <a:latin typeface="+mn-lt"/>
              </a:rPr>
              <a:t> of </a:t>
            </a:r>
            <a:r>
              <a:rPr kumimoji="0" lang="tr-TR" altLang="tr-TR" sz="1400" b="0" i="0" u="none" strike="noStrike" cap="none" normalizeH="0" baseline="0" dirty="0" err="1">
                <a:ln>
                  <a:noFill/>
                </a:ln>
                <a:solidFill>
                  <a:srgbClr val="000000"/>
                </a:solidFill>
                <a:effectLst/>
                <a:latin typeface="+mn-lt"/>
              </a:rPr>
              <a:t>simulation</a:t>
            </a:r>
            <a:r>
              <a:rPr kumimoji="0" lang="tr-TR" altLang="tr-TR" sz="1400" b="0" i="0" u="none" strike="noStrike" cap="none" normalizeH="0" baseline="0" dirty="0">
                <a:ln>
                  <a:noFill/>
                </a:ln>
                <a:solidFill>
                  <a:srgbClr val="000000"/>
                </a:solidFill>
                <a:effectLst/>
                <a:latin typeface="+mn-lt"/>
              </a:rPr>
              <a:t>" </a:t>
            </a:r>
            <a:r>
              <a:rPr kumimoji="0" lang="tr-TR" altLang="tr-TR" sz="1400" b="1" i="0" u="none" strike="noStrike" cap="none" normalizeH="0" baseline="0" dirty="0" err="1">
                <a:ln>
                  <a:noFill/>
                </a:ln>
                <a:solidFill>
                  <a:srgbClr val="000000"/>
                </a:solidFill>
                <a:effectLst/>
                <a:latin typeface="+mn-lt"/>
              </a:rPr>
              <a:t>severity</a:t>
            </a:r>
            <a:r>
              <a:rPr kumimoji="0" lang="tr-TR" altLang="tr-TR" sz="1400" b="0" i="0" u="none" strike="noStrike" cap="none" normalizeH="0" baseline="0" dirty="0">
                <a:ln>
                  <a:noFill/>
                </a:ln>
                <a:solidFill>
                  <a:srgbClr val="000000"/>
                </a:solidFill>
                <a:effectLst/>
                <a:latin typeface="+mn-lt"/>
              </a:rPr>
              <a:t> </a:t>
            </a:r>
            <a:r>
              <a:rPr kumimoji="0" lang="tr-TR" altLang="tr-TR" sz="1400" b="0" i="0" u="none" strike="noStrike" cap="none" normalizeH="0" baseline="0" dirty="0" err="1">
                <a:ln>
                  <a:noFill/>
                </a:ln>
                <a:solidFill>
                  <a:srgbClr val="000000"/>
                </a:solidFill>
                <a:effectLst/>
                <a:latin typeface="+mn-lt"/>
              </a:rPr>
              <a:t>note</a:t>
            </a:r>
            <a:r>
              <a:rPr kumimoji="0" lang="tr-TR" altLang="tr-TR" sz="14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4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4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4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04939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dirty="0">
                <a:solidFill>
                  <a:srgbClr val="FF0000"/>
                </a:solidFill>
              </a:rPr>
              <a:t>CODE EXAMPLE of </a:t>
            </a:r>
            <a:r>
              <a:rPr lang="tr-TR" sz="2800" dirty="0" err="1">
                <a:solidFill>
                  <a:srgbClr val="FF0000"/>
                </a:solidFill>
              </a:rPr>
              <a:t>waıt</a:t>
            </a:r>
            <a:r>
              <a:rPr lang="tr-TR" sz="2800" dirty="0">
                <a:solidFill>
                  <a:srgbClr val="FF0000"/>
                </a:solidFill>
              </a:rPr>
              <a:t> </a:t>
            </a:r>
            <a:r>
              <a:rPr lang="tr-TR" sz="2800" dirty="0" err="1">
                <a:solidFill>
                  <a:srgbClr val="FF0000"/>
                </a:solidFill>
              </a:rPr>
              <a:t>statements</a:t>
            </a:r>
            <a:endParaRPr lang="tr-TR" sz="2800"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5816977"/>
          </a:xfrm>
          <a:prstGeom prst="rect">
            <a:avLst/>
          </a:prstGeom>
          <a:noFill/>
        </p:spPr>
        <p:txBody>
          <a:bodyPr wrap="square">
            <a:spAutoFit/>
          </a:bodyPr>
          <a:lstStyle/>
          <a:p>
            <a:r>
              <a:rPr lang="tr-TR" sz="1200" b="1" dirty="0" err="1">
                <a:solidFill>
                  <a:srgbClr val="FF6600"/>
                </a:solidFill>
                <a:highlight>
                  <a:srgbClr val="000000"/>
                </a:highlight>
              </a:rPr>
              <a:t>entity</a:t>
            </a:r>
            <a:r>
              <a:rPr lang="tr-TR" sz="1200" b="0" dirty="0">
                <a:solidFill>
                  <a:srgbClr val="FFFFFF"/>
                </a:solidFill>
                <a:highlight>
                  <a:srgbClr val="000000"/>
                </a:highlight>
              </a:rPr>
              <a:t> T07_WaitOnUntilTb </a:t>
            </a:r>
            <a:r>
              <a:rPr lang="tr-TR" sz="1200" b="1" dirty="0">
                <a:solidFill>
                  <a:srgbClr val="FF6600"/>
                </a:solidFill>
                <a:highlight>
                  <a:srgbClr val="000000"/>
                </a:highlight>
              </a:rPr>
              <a:t>is</a:t>
            </a:r>
            <a:endParaRPr lang="tr-TR" sz="1200" b="0" dirty="0">
              <a:solidFill>
                <a:srgbClr val="FFFFFF"/>
              </a:solidFill>
              <a:highlight>
                <a:srgbClr val="000000"/>
              </a:highlight>
            </a:endParaRPr>
          </a:p>
          <a:p>
            <a:r>
              <a:rPr lang="tr-TR" sz="1200" b="1" dirty="0" err="1">
                <a:solidFill>
                  <a:srgbClr val="FF6600"/>
                </a:solidFill>
                <a:highlight>
                  <a:srgbClr val="000000"/>
                </a:highlight>
              </a:rPr>
              <a:t>end</a:t>
            </a:r>
            <a:r>
              <a:rPr lang="tr-TR" sz="1200" b="0" dirty="0">
                <a:solidFill>
                  <a:srgbClr val="FFFFFF"/>
                </a:solidFill>
                <a:highlight>
                  <a:srgbClr val="000000"/>
                </a:highlight>
              </a:rPr>
              <a:t> </a:t>
            </a:r>
            <a:r>
              <a:rPr lang="tr-TR" sz="1200" b="1" dirty="0" err="1">
                <a:solidFill>
                  <a:srgbClr val="FF6600"/>
                </a:solidFill>
                <a:highlight>
                  <a:srgbClr val="000000"/>
                </a:highlight>
              </a:rPr>
              <a:t>entity</a:t>
            </a:r>
            <a:r>
              <a:rPr lang="tr-TR" sz="1200" b="1" dirty="0">
                <a:solidFill>
                  <a:srgbClr val="FFCC00"/>
                </a:solidFill>
                <a:highlight>
                  <a:srgbClr val="000000"/>
                </a:highlight>
              </a:rPr>
              <a:t>;</a:t>
            </a:r>
            <a:endParaRPr lang="tr-TR" sz="1200" b="0" dirty="0">
              <a:solidFill>
                <a:srgbClr val="FFFFFF"/>
              </a:solidFill>
              <a:highlight>
                <a:srgbClr val="000000"/>
              </a:highlight>
            </a:endParaRPr>
          </a:p>
          <a:p>
            <a:endParaRPr lang="tr-TR" sz="1200" b="0" dirty="0">
              <a:solidFill>
                <a:srgbClr val="FFFFFF"/>
              </a:solidFill>
              <a:highlight>
                <a:srgbClr val="000000"/>
              </a:highlight>
            </a:endParaRPr>
          </a:p>
          <a:p>
            <a:r>
              <a:rPr lang="en-US" sz="1200" b="1" dirty="0">
                <a:solidFill>
                  <a:srgbClr val="FF6600"/>
                </a:solidFill>
                <a:highlight>
                  <a:srgbClr val="000000"/>
                </a:highlight>
              </a:rPr>
              <a:t>architecture</a:t>
            </a:r>
            <a:r>
              <a:rPr lang="en-US" sz="1200" b="0" dirty="0">
                <a:solidFill>
                  <a:srgbClr val="FFFFFF"/>
                </a:solidFill>
                <a:highlight>
                  <a:srgbClr val="000000"/>
                </a:highlight>
              </a:rPr>
              <a:t> sim </a:t>
            </a:r>
            <a:r>
              <a:rPr lang="en-US" sz="1200" b="1" dirty="0">
                <a:solidFill>
                  <a:srgbClr val="FF6600"/>
                </a:solidFill>
                <a:highlight>
                  <a:srgbClr val="000000"/>
                </a:highlight>
              </a:rPr>
              <a:t>of</a:t>
            </a:r>
            <a:r>
              <a:rPr lang="en-US" sz="1200" b="0" dirty="0">
                <a:solidFill>
                  <a:srgbClr val="FFFFFF"/>
                </a:solidFill>
                <a:highlight>
                  <a:srgbClr val="000000"/>
                </a:highlight>
              </a:rPr>
              <a:t> T07_WaitOnUntilTb </a:t>
            </a:r>
            <a:r>
              <a:rPr lang="en-US" sz="1200" b="1" dirty="0">
                <a:solidFill>
                  <a:srgbClr val="FF6600"/>
                </a:solidFill>
                <a:highlight>
                  <a:srgbClr val="000000"/>
                </a:highlight>
              </a:rPr>
              <a:t>is</a:t>
            </a:r>
            <a:endParaRPr lang="en-US" sz="1200" b="0" dirty="0">
              <a:solidFill>
                <a:srgbClr val="FFFFFF"/>
              </a:solidFill>
              <a:highlight>
                <a:srgbClr val="000000"/>
              </a:highlight>
            </a:endParaRPr>
          </a:p>
          <a:p>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signal</a:t>
            </a:r>
            <a:r>
              <a:rPr lang="tr-TR" sz="1200" b="0" dirty="0">
                <a:solidFill>
                  <a:srgbClr val="FFFFFF"/>
                </a:solidFill>
                <a:highlight>
                  <a:srgbClr val="000000"/>
                </a:highlight>
              </a:rPr>
              <a:t> </a:t>
            </a:r>
            <a:r>
              <a:rPr lang="tr-TR" sz="1200" b="0" dirty="0" err="1">
                <a:solidFill>
                  <a:srgbClr val="FFFFFF"/>
                </a:solidFill>
                <a:highlight>
                  <a:srgbClr val="000000"/>
                </a:highlight>
              </a:rPr>
              <a:t>CountUp</a:t>
            </a:r>
            <a:r>
              <a:rPr lang="tr-TR" sz="1200" b="0" dirty="0">
                <a:solidFill>
                  <a:srgbClr val="FFFFFF"/>
                </a:solidFill>
                <a:highlight>
                  <a:srgbClr val="000000"/>
                </a:highlight>
              </a:rPr>
              <a:t>   </a:t>
            </a:r>
            <a:r>
              <a:rPr lang="tr-TR" sz="1200" b="1" dirty="0">
                <a:solidFill>
                  <a:srgbClr val="FFCC00"/>
                </a:solidFill>
                <a:highlight>
                  <a:srgbClr val="000000"/>
                </a:highlight>
              </a:rPr>
              <a:t>:</a:t>
            </a:r>
            <a:r>
              <a:rPr lang="tr-TR" sz="1200" b="0" dirty="0">
                <a:solidFill>
                  <a:srgbClr val="FFFFFF"/>
                </a:solidFill>
                <a:highlight>
                  <a:srgbClr val="000000"/>
                </a:highlight>
              </a:rPr>
              <a:t> </a:t>
            </a:r>
            <a:r>
              <a:rPr lang="tr-TR" sz="1200" b="0" dirty="0" err="1">
                <a:solidFill>
                  <a:srgbClr val="66FF00"/>
                </a:solidFill>
                <a:highlight>
                  <a:srgbClr val="000000"/>
                </a:highlight>
              </a:rPr>
              <a:t>integer</a:t>
            </a:r>
            <a:r>
              <a:rPr lang="tr-TR" sz="1200" b="0" dirty="0">
                <a:solidFill>
                  <a:srgbClr val="FFFFFF"/>
                </a:solidFill>
                <a:highlight>
                  <a:srgbClr val="000000"/>
                </a:highlight>
              </a:rPr>
              <a:t> </a:t>
            </a:r>
            <a:r>
              <a:rPr lang="tr-TR" sz="1200" b="1" dirty="0">
                <a:solidFill>
                  <a:srgbClr val="FFCC00"/>
                </a:solidFill>
                <a:highlight>
                  <a:srgbClr val="000000"/>
                </a:highlight>
              </a:rPr>
              <a:t>:=</a:t>
            </a:r>
            <a:r>
              <a:rPr lang="tr-TR" sz="1200" b="0" dirty="0">
                <a:solidFill>
                  <a:srgbClr val="FFFFFF"/>
                </a:solidFill>
                <a:highlight>
                  <a:srgbClr val="000000"/>
                </a:highlight>
              </a:rPr>
              <a:t> </a:t>
            </a:r>
            <a:r>
              <a:rPr lang="tr-TR" sz="1200" b="0" dirty="0">
                <a:solidFill>
                  <a:srgbClr val="FF8000"/>
                </a:solidFill>
                <a:highlight>
                  <a:srgbClr val="000000"/>
                </a:highlight>
              </a:rPr>
              <a:t>0</a:t>
            </a:r>
            <a:r>
              <a:rPr lang="tr-TR" sz="1200" b="1" dirty="0">
                <a:solidFill>
                  <a:srgbClr val="FFCC00"/>
                </a:solidFill>
                <a:highlight>
                  <a:srgbClr val="000000"/>
                </a:highlight>
              </a:rPr>
              <a:t>;</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signal</a:t>
            </a:r>
            <a:r>
              <a:rPr lang="tr-TR" sz="1200" b="0" dirty="0">
                <a:solidFill>
                  <a:srgbClr val="FFFFFF"/>
                </a:solidFill>
                <a:highlight>
                  <a:srgbClr val="000000"/>
                </a:highlight>
              </a:rPr>
              <a:t> </a:t>
            </a:r>
            <a:r>
              <a:rPr lang="tr-TR" sz="1200" b="0" dirty="0" err="1">
                <a:solidFill>
                  <a:srgbClr val="FFFFFF"/>
                </a:solidFill>
                <a:highlight>
                  <a:srgbClr val="000000"/>
                </a:highlight>
              </a:rPr>
              <a:t>CountDown</a:t>
            </a:r>
            <a:r>
              <a:rPr lang="tr-TR" sz="1200" b="0" dirty="0">
                <a:solidFill>
                  <a:srgbClr val="FFFFFF"/>
                </a:solidFill>
                <a:highlight>
                  <a:srgbClr val="000000"/>
                </a:highlight>
              </a:rPr>
              <a:t> </a:t>
            </a:r>
            <a:r>
              <a:rPr lang="tr-TR" sz="1200" b="1" dirty="0">
                <a:solidFill>
                  <a:srgbClr val="FFCC00"/>
                </a:solidFill>
                <a:highlight>
                  <a:srgbClr val="000000"/>
                </a:highlight>
              </a:rPr>
              <a:t>:</a:t>
            </a:r>
            <a:r>
              <a:rPr lang="tr-TR" sz="1200" b="0" dirty="0">
                <a:solidFill>
                  <a:srgbClr val="FFFFFF"/>
                </a:solidFill>
                <a:highlight>
                  <a:srgbClr val="000000"/>
                </a:highlight>
              </a:rPr>
              <a:t> </a:t>
            </a:r>
            <a:r>
              <a:rPr lang="tr-TR" sz="1200" b="0" dirty="0" err="1">
                <a:solidFill>
                  <a:srgbClr val="66FF00"/>
                </a:solidFill>
                <a:highlight>
                  <a:srgbClr val="000000"/>
                </a:highlight>
              </a:rPr>
              <a:t>integer</a:t>
            </a:r>
            <a:r>
              <a:rPr lang="tr-TR" sz="1200" b="0" dirty="0">
                <a:solidFill>
                  <a:srgbClr val="FFFFFF"/>
                </a:solidFill>
                <a:highlight>
                  <a:srgbClr val="000000"/>
                </a:highlight>
              </a:rPr>
              <a:t> </a:t>
            </a:r>
            <a:r>
              <a:rPr lang="tr-TR" sz="1200" b="1" dirty="0">
                <a:solidFill>
                  <a:srgbClr val="FFCC00"/>
                </a:solidFill>
                <a:highlight>
                  <a:srgbClr val="000000"/>
                </a:highlight>
              </a:rPr>
              <a:t>:=</a:t>
            </a:r>
            <a:r>
              <a:rPr lang="tr-TR" sz="1200" b="0" dirty="0">
                <a:solidFill>
                  <a:srgbClr val="FFFFFF"/>
                </a:solidFill>
                <a:highlight>
                  <a:srgbClr val="000000"/>
                </a:highlight>
              </a:rPr>
              <a:t> </a:t>
            </a:r>
            <a:r>
              <a:rPr lang="tr-TR" sz="1200" b="0" dirty="0">
                <a:solidFill>
                  <a:srgbClr val="FF8000"/>
                </a:solidFill>
                <a:highlight>
                  <a:srgbClr val="000000"/>
                </a:highlight>
              </a:rPr>
              <a:t>10</a:t>
            </a:r>
            <a:r>
              <a:rPr lang="tr-TR" sz="1200" b="1" dirty="0">
                <a:solidFill>
                  <a:srgbClr val="FFCC00"/>
                </a:solidFill>
                <a:highlight>
                  <a:srgbClr val="000000"/>
                </a:highlight>
              </a:rPr>
              <a:t>;</a:t>
            </a:r>
            <a:endParaRPr lang="tr-TR" sz="1200" b="0" dirty="0">
              <a:solidFill>
                <a:srgbClr val="FFFFFF"/>
              </a:solidFill>
              <a:highlight>
                <a:srgbClr val="000000"/>
              </a:highlight>
            </a:endParaRPr>
          </a:p>
          <a:p>
            <a:endParaRPr lang="tr-TR" sz="1200" b="0" dirty="0">
              <a:solidFill>
                <a:srgbClr val="FFFFFF"/>
              </a:solidFill>
              <a:highlight>
                <a:srgbClr val="000000"/>
              </a:highlight>
            </a:endParaRPr>
          </a:p>
          <a:p>
            <a:r>
              <a:rPr lang="tr-TR" sz="1200" b="1" dirty="0" err="1">
                <a:solidFill>
                  <a:srgbClr val="FF6600"/>
                </a:solidFill>
                <a:highlight>
                  <a:srgbClr val="000000"/>
                </a:highlight>
              </a:rPr>
              <a:t>begin</a:t>
            </a:r>
            <a:endParaRPr lang="tr-TR" sz="1200" b="0" dirty="0">
              <a:solidFill>
                <a:srgbClr val="FFFFFF"/>
              </a:solidFill>
              <a:highlight>
                <a:srgbClr val="000000"/>
              </a:highlight>
            </a:endParaRPr>
          </a:p>
          <a:p>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process</a:t>
            </a:r>
            <a:r>
              <a:rPr lang="tr-TR" sz="1200" b="0" dirty="0">
                <a:solidFill>
                  <a:srgbClr val="FFFFFF"/>
                </a:solidFill>
                <a:highlight>
                  <a:srgbClr val="000000"/>
                </a:highlight>
              </a:rPr>
              <a:t> </a:t>
            </a:r>
            <a:r>
              <a:rPr lang="tr-TR" sz="1200" b="1" dirty="0">
                <a:solidFill>
                  <a:srgbClr val="FF6600"/>
                </a:solidFill>
                <a:highlight>
                  <a:srgbClr val="000000"/>
                </a:highlight>
              </a:rPr>
              <a:t>is</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begin</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0" dirty="0" err="1">
                <a:solidFill>
                  <a:srgbClr val="FFFFFF"/>
                </a:solidFill>
                <a:highlight>
                  <a:srgbClr val="000000"/>
                </a:highlight>
              </a:rPr>
              <a:t>CountUp</a:t>
            </a:r>
            <a:r>
              <a:rPr lang="tr-TR" sz="1200" b="0" dirty="0">
                <a:solidFill>
                  <a:srgbClr val="FFFFFF"/>
                </a:solidFill>
                <a:highlight>
                  <a:srgbClr val="000000"/>
                </a:highlight>
              </a:rPr>
              <a:t>   </a:t>
            </a:r>
            <a:r>
              <a:rPr lang="tr-TR" sz="1200" b="1" dirty="0">
                <a:solidFill>
                  <a:srgbClr val="FFCC00"/>
                </a:solidFill>
                <a:highlight>
                  <a:srgbClr val="000000"/>
                </a:highlight>
              </a:rPr>
              <a:t>&lt;=</a:t>
            </a:r>
            <a:r>
              <a:rPr lang="tr-TR" sz="1200" b="0" dirty="0">
                <a:solidFill>
                  <a:srgbClr val="FFFFFF"/>
                </a:solidFill>
                <a:highlight>
                  <a:srgbClr val="000000"/>
                </a:highlight>
              </a:rPr>
              <a:t> </a:t>
            </a:r>
            <a:r>
              <a:rPr lang="tr-TR" sz="1200" b="0" dirty="0" err="1">
                <a:solidFill>
                  <a:srgbClr val="FFFFFF"/>
                </a:solidFill>
                <a:highlight>
                  <a:srgbClr val="000000"/>
                </a:highlight>
              </a:rPr>
              <a:t>CountUp</a:t>
            </a:r>
            <a:r>
              <a:rPr lang="tr-TR" sz="1200" b="0" dirty="0">
                <a:solidFill>
                  <a:srgbClr val="FFFFFF"/>
                </a:solidFill>
                <a:highlight>
                  <a:srgbClr val="000000"/>
                </a:highlight>
              </a:rPr>
              <a:t> </a:t>
            </a:r>
            <a:r>
              <a:rPr lang="tr-TR" sz="1200" b="1" dirty="0">
                <a:solidFill>
                  <a:srgbClr val="FFCC00"/>
                </a:solidFill>
                <a:highlight>
                  <a:srgbClr val="000000"/>
                </a:highlight>
              </a:rPr>
              <a:t>+</a:t>
            </a:r>
            <a:r>
              <a:rPr lang="tr-TR" sz="1200" b="0" dirty="0">
                <a:solidFill>
                  <a:srgbClr val="FFFFFF"/>
                </a:solidFill>
                <a:highlight>
                  <a:srgbClr val="000000"/>
                </a:highlight>
              </a:rPr>
              <a:t> </a:t>
            </a:r>
            <a:r>
              <a:rPr lang="tr-TR" sz="1200" b="0" dirty="0">
                <a:solidFill>
                  <a:srgbClr val="FF8000"/>
                </a:solidFill>
                <a:highlight>
                  <a:srgbClr val="000000"/>
                </a:highlight>
              </a:rPr>
              <a:t>1</a:t>
            </a:r>
            <a:r>
              <a:rPr lang="tr-TR" sz="1200" b="1" dirty="0">
                <a:solidFill>
                  <a:srgbClr val="FFCC00"/>
                </a:solidFill>
                <a:highlight>
                  <a:srgbClr val="000000"/>
                </a:highlight>
              </a:rPr>
              <a:t>;</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0" dirty="0" err="1">
                <a:solidFill>
                  <a:srgbClr val="FFFFFF"/>
                </a:solidFill>
                <a:highlight>
                  <a:srgbClr val="000000"/>
                </a:highlight>
              </a:rPr>
              <a:t>CountDown</a:t>
            </a:r>
            <a:r>
              <a:rPr lang="tr-TR" sz="1200" b="0" dirty="0">
                <a:solidFill>
                  <a:srgbClr val="FFFFFF"/>
                </a:solidFill>
                <a:highlight>
                  <a:srgbClr val="000000"/>
                </a:highlight>
              </a:rPr>
              <a:t> </a:t>
            </a:r>
            <a:r>
              <a:rPr lang="tr-TR" sz="1200" b="1" dirty="0">
                <a:solidFill>
                  <a:srgbClr val="FFCC00"/>
                </a:solidFill>
                <a:highlight>
                  <a:srgbClr val="000000"/>
                </a:highlight>
              </a:rPr>
              <a:t>&lt;=</a:t>
            </a:r>
            <a:r>
              <a:rPr lang="tr-TR" sz="1200" b="0" dirty="0">
                <a:solidFill>
                  <a:srgbClr val="FFFFFF"/>
                </a:solidFill>
                <a:highlight>
                  <a:srgbClr val="000000"/>
                </a:highlight>
              </a:rPr>
              <a:t> </a:t>
            </a:r>
            <a:r>
              <a:rPr lang="tr-TR" sz="1200" b="0" dirty="0" err="1">
                <a:solidFill>
                  <a:srgbClr val="FFFFFF"/>
                </a:solidFill>
                <a:highlight>
                  <a:srgbClr val="000000"/>
                </a:highlight>
              </a:rPr>
              <a:t>CountDown</a:t>
            </a:r>
            <a:r>
              <a:rPr lang="tr-TR" sz="1200" b="0" dirty="0">
                <a:solidFill>
                  <a:srgbClr val="FFFFFF"/>
                </a:solidFill>
                <a:highlight>
                  <a:srgbClr val="000000"/>
                </a:highlight>
              </a:rPr>
              <a:t> </a:t>
            </a:r>
            <a:r>
              <a:rPr lang="tr-TR" sz="1200" b="1" dirty="0">
                <a:solidFill>
                  <a:srgbClr val="FFCC00"/>
                </a:solidFill>
                <a:highlight>
                  <a:srgbClr val="000000"/>
                </a:highlight>
              </a:rPr>
              <a:t>-</a:t>
            </a:r>
            <a:r>
              <a:rPr lang="tr-TR" sz="1200" b="0" dirty="0">
                <a:solidFill>
                  <a:srgbClr val="FFFFFF"/>
                </a:solidFill>
                <a:highlight>
                  <a:srgbClr val="000000"/>
                </a:highlight>
              </a:rPr>
              <a:t> </a:t>
            </a:r>
            <a:r>
              <a:rPr lang="tr-TR" sz="1200" b="0" dirty="0">
                <a:solidFill>
                  <a:srgbClr val="FF8000"/>
                </a:solidFill>
                <a:highlight>
                  <a:srgbClr val="000000"/>
                </a:highlight>
              </a:rPr>
              <a:t>1</a:t>
            </a:r>
            <a:r>
              <a:rPr lang="tr-TR" sz="1200" b="1" dirty="0">
                <a:solidFill>
                  <a:srgbClr val="FFCC00"/>
                </a:solidFill>
                <a:highlight>
                  <a:srgbClr val="000000"/>
                </a:highlight>
              </a:rPr>
              <a:t>;</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wait</a:t>
            </a:r>
            <a:r>
              <a:rPr lang="tr-TR" sz="1200" b="0" dirty="0">
                <a:solidFill>
                  <a:srgbClr val="FFFFFF"/>
                </a:solidFill>
                <a:highlight>
                  <a:srgbClr val="000000"/>
                </a:highlight>
              </a:rPr>
              <a:t> </a:t>
            </a:r>
            <a:r>
              <a:rPr lang="tr-TR" sz="1200" b="1" dirty="0" err="1">
                <a:solidFill>
                  <a:srgbClr val="FF6600"/>
                </a:solidFill>
                <a:highlight>
                  <a:srgbClr val="000000"/>
                </a:highlight>
              </a:rPr>
              <a:t>for</a:t>
            </a:r>
            <a:r>
              <a:rPr lang="tr-TR" sz="1200" b="0" dirty="0">
                <a:solidFill>
                  <a:srgbClr val="FFFFFF"/>
                </a:solidFill>
                <a:highlight>
                  <a:srgbClr val="000000"/>
                </a:highlight>
              </a:rPr>
              <a:t> </a:t>
            </a:r>
            <a:r>
              <a:rPr lang="tr-TR" sz="1200" b="0" dirty="0">
                <a:solidFill>
                  <a:srgbClr val="FF8000"/>
                </a:solidFill>
                <a:highlight>
                  <a:srgbClr val="000000"/>
                </a:highlight>
              </a:rPr>
              <a:t>10</a:t>
            </a:r>
            <a:r>
              <a:rPr lang="tr-TR" sz="1200" b="0" dirty="0">
                <a:solidFill>
                  <a:srgbClr val="FFFFFF"/>
                </a:solidFill>
                <a:highlight>
                  <a:srgbClr val="000000"/>
                </a:highlight>
              </a:rPr>
              <a:t> </a:t>
            </a:r>
            <a:r>
              <a:rPr lang="tr-TR" sz="1200" b="0" dirty="0" err="1">
                <a:solidFill>
                  <a:srgbClr val="FFFFFF"/>
                </a:solidFill>
                <a:highlight>
                  <a:srgbClr val="000000"/>
                </a:highlight>
              </a:rPr>
              <a:t>ns</a:t>
            </a:r>
            <a:r>
              <a:rPr lang="tr-TR" sz="1200" b="1" dirty="0">
                <a:solidFill>
                  <a:srgbClr val="FFCC00"/>
                </a:solidFill>
                <a:highlight>
                  <a:srgbClr val="000000"/>
                </a:highlight>
              </a:rPr>
              <a:t>;</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end</a:t>
            </a:r>
            <a:r>
              <a:rPr lang="tr-TR" sz="1200" b="0" dirty="0">
                <a:solidFill>
                  <a:srgbClr val="FFFFFF"/>
                </a:solidFill>
                <a:highlight>
                  <a:srgbClr val="000000"/>
                </a:highlight>
              </a:rPr>
              <a:t> </a:t>
            </a:r>
            <a:r>
              <a:rPr lang="tr-TR" sz="1200" b="1" dirty="0" err="1">
                <a:solidFill>
                  <a:srgbClr val="FF6600"/>
                </a:solidFill>
                <a:highlight>
                  <a:srgbClr val="000000"/>
                </a:highlight>
              </a:rPr>
              <a:t>process</a:t>
            </a:r>
            <a:r>
              <a:rPr lang="tr-TR" sz="1200" b="1" dirty="0">
                <a:solidFill>
                  <a:srgbClr val="FFCC00"/>
                </a:solidFill>
                <a:highlight>
                  <a:srgbClr val="000000"/>
                </a:highlight>
              </a:rPr>
              <a:t>;</a:t>
            </a:r>
            <a:endParaRPr lang="tr-TR" sz="1200" b="0" dirty="0">
              <a:solidFill>
                <a:srgbClr val="FFFFFF"/>
              </a:solidFill>
              <a:highlight>
                <a:srgbClr val="000000"/>
              </a:highlight>
            </a:endParaRPr>
          </a:p>
          <a:p>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process</a:t>
            </a:r>
            <a:r>
              <a:rPr lang="tr-TR" sz="1200" b="0" dirty="0">
                <a:solidFill>
                  <a:srgbClr val="FFFFFF"/>
                </a:solidFill>
                <a:highlight>
                  <a:srgbClr val="000000"/>
                </a:highlight>
              </a:rPr>
              <a:t> </a:t>
            </a:r>
            <a:r>
              <a:rPr lang="tr-TR" sz="1200" b="1" dirty="0">
                <a:solidFill>
                  <a:srgbClr val="FF6600"/>
                </a:solidFill>
                <a:highlight>
                  <a:srgbClr val="000000"/>
                </a:highlight>
              </a:rPr>
              <a:t>is</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begin</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wait</a:t>
            </a:r>
            <a:r>
              <a:rPr lang="tr-TR" sz="1200" b="0" dirty="0">
                <a:solidFill>
                  <a:srgbClr val="FFFFFF"/>
                </a:solidFill>
                <a:highlight>
                  <a:srgbClr val="000000"/>
                </a:highlight>
              </a:rPr>
              <a:t> </a:t>
            </a:r>
            <a:r>
              <a:rPr lang="tr-TR" sz="1200" b="1" dirty="0">
                <a:solidFill>
                  <a:srgbClr val="FF6600"/>
                </a:solidFill>
                <a:highlight>
                  <a:srgbClr val="000000"/>
                </a:highlight>
              </a:rPr>
              <a:t>on</a:t>
            </a:r>
            <a:r>
              <a:rPr lang="tr-TR" sz="1200" b="0" dirty="0">
                <a:solidFill>
                  <a:srgbClr val="FFFFFF"/>
                </a:solidFill>
                <a:highlight>
                  <a:srgbClr val="000000"/>
                </a:highlight>
              </a:rPr>
              <a:t> </a:t>
            </a:r>
            <a:r>
              <a:rPr lang="tr-TR" sz="1200" b="0" dirty="0" err="1">
                <a:solidFill>
                  <a:srgbClr val="FFFFFF"/>
                </a:solidFill>
                <a:highlight>
                  <a:srgbClr val="000000"/>
                </a:highlight>
              </a:rPr>
              <a:t>CountUp</a:t>
            </a:r>
            <a:r>
              <a:rPr lang="tr-TR" sz="1200" b="1" dirty="0">
                <a:solidFill>
                  <a:srgbClr val="FFCC00"/>
                </a:solidFill>
                <a:highlight>
                  <a:srgbClr val="000000"/>
                </a:highlight>
              </a:rPr>
              <a:t>,</a:t>
            </a:r>
            <a:r>
              <a:rPr lang="tr-TR" sz="1200" b="0" dirty="0">
                <a:solidFill>
                  <a:srgbClr val="FFFFFF"/>
                </a:solidFill>
                <a:highlight>
                  <a:srgbClr val="000000"/>
                </a:highlight>
              </a:rPr>
              <a:t> </a:t>
            </a:r>
            <a:r>
              <a:rPr lang="tr-TR" sz="1200" b="0" dirty="0" err="1">
                <a:solidFill>
                  <a:srgbClr val="FFFFFF"/>
                </a:solidFill>
                <a:highlight>
                  <a:srgbClr val="000000"/>
                </a:highlight>
              </a:rPr>
              <a:t>CountDown</a:t>
            </a:r>
            <a:r>
              <a:rPr lang="tr-TR" sz="1200" b="1" dirty="0">
                <a:solidFill>
                  <a:srgbClr val="FFCC00"/>
                </a:solidFill>
                <a:highlight>
                  <a:srgbClr val="000000"/>
                </a:highlight>
              </a:rPr>
              <a:t>;</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report</a:t>
            </a:r>
            <a:r>
              <a:rPr lang="tr-TR" sz="1200" b="0" dirty="0">
                <a:solidFill>
                  <a:srgbClr val="FFFFFF"/>
                </a:solidFill>
                <a:highlight>
                  <a:srgbClr val="000000"/>
                </a:highlight>
              </a:rPr>
              <a:t> </a:t>
            </a:r>
            <a:r>
              <a:rPr lang="tr-TR" sz="1200" b="0" dirty="0">
                <a:solidFill>
                  <a:srgbClr val="66FF00"/>
                </a:solidFill>
                <a:highlight>
                  <a:srgbClr val="000000"/>
                </a:highlight>
              </a:rPr>
              <a:t>"</a:t>
            </a:r>
            <a:r>
              <a:rPr lang="tr-TR" sz="1200" b="0" dirty="0" err="1">
                <a:solidFill>
                  <a:srgbClr val="66FF00"/>
                </a:solidFill>
                <a:highlight>
                  <a:srgbClr val="000000"/>
                </a:highlight>
              </a:rPr>
              <a:t>CountUp</a:t>
            </a:r>
            <a:r>
              <a:rPr lang="tr-TR" sz="1200" b="0" dirty="0">
                <a:solidFill>
                  <a:srgbClr val="66FF00"/>
                </a:solidFill>
                <a:highlight>
                  <a:srgbClr val="000000"/>
                </a:highlight>
              </a:rPr>
              <a:t>="</a:t>
            </a:r>
            <a:r>
              <a:rPr lang="tr-TR" sz="1200" b="0" dirty="0">
                <a:solidFill>
                  <a:srgbClr val="FFFFFF"/>
                </a:solidFill>
                <a:highlight>
                  <a:srgbClr val="000000"/>
                </a:highlight>
              </a:rPr>
              <a:t> </a:t>
            </a:r>
            <a:r>
              <a:rPr lang="tr-TR" sz="1200" b="1" dirty="0">
                <a:solidFill>
                  <a:srgbClr val="FFCC00"/>
                </a:solidFill>
                <a:highlight>
                  <a:srgbClr val="000000"/>
                </a:highlight>
              </a:rPr>
              <a:t>&amp;</a:t>
            </a:r>
            <a:r>
              <a:rPr lang="tr-TR" sz="1200" b="0" dirty="0">
                <a:solidFill>
                  <a:srgbClr val="FFFFFF"/>
                </a:solidFill>
                <a:highlight>
                  <a:srgbClr val="000000"/>
                </a:highlight>
              </a:rPr>
              <a:t> </a:t>
            </a:r>
            <a:r>
              <a:rPr lang="tr-TR" sz="1200" b="0" dirty="0" err="1">
                <a:solidFill>
                  <a:srgbClr val="66FF00"/>
                </a:solidFill>
                <a:highlight>
                  <a:srgbClr val="000000"/>
                </a:highlight>
              </a:rPr>
              <a:t>integer</a:t>
            </a:r>
            <a:r>
              <a:rPr lang="tr-TR" sz="1200" b="0" dirty="0" err="1">
                <a:solidFill>
                  <a:srgbClr val="FFFFFF"/>
                </a:solidFill>
                <a:highlight>
                  <a:srgbClr val="000000"/>
                </a:highlight>
              </a:rPr>
              <a:t>'</a:t>
            </a:r>
            <a:r>
              <a:rPr lang="tr-TR" sz="1200" b="1" dirty="0" err="1">
                <a:solidFill>
                  <a:srgbClr val="FFCC00"/>
                </a:solidFill>
                <a:highlight>
                  <a:srgbClr val="000000"/>
                </a:highlight>
              </a:rPr>
              <a:t>image</a:t>
            </a:r>
            <a:r>
              <a:rPr lang="tr-TR" sz="1200" b="1" dirty="0">
                <a:solidFill>
                  <a:srgbClr val="FFCC00"/>
                </a:solidFill>
                <a:highlight>
                  <a:srgbClr val="000000"/>
                </a:highlight>
              </a:rPr>
              <a:t>(</a:t>
            </a:r>
            <a:r>
              <a:rPr lang="tr-TR" sz="1200" b="0" dirty="0" err="1">
                <a:solidFill>
                  <a:srgbClr val="FFFFFF"/>
                </a:solidFill>
                <a:highlight>
                  <a:srgbClr val="000000"/>
                </a:highlight>
              </a:rPr>
              <a:t>CountUp</a:t>
            </a:r>
            <a:r>
              <a:rPr lang="tr-TR" sz="1200" b="1" dirty="0">
                <a:solidFill>
                  <a:srgbClr val="FFCC00"/>
                </a:solidFill>
                <a:highlight>
                  <a:srgbClr val="000000"/>
                </a:highlight>
              </a:rPr>
              <a:t>)</a:t>
            </a:r>
            <a:r>
              <a:rPr lang="tr-TR" sz="1200" b="0" dirty="0">
                <a:solidFill>
                  <a:srgbClr val="FFFFFF"/>
                </a:solidFill>
                <a:highlight>
                  <a:srgbClr val="000000"/>
                </a:highlight>
              </a:rPr>
              <a:t> </a:t>
            </a:r>
            <a:r>
              <a:rPr lang="tr-TR" sz="1200" b="1" dirty="0">
                <a:solidFill>
                  <a:srgbClr val="FFCC00"/>
                </a:solidFill>
                <a:highlight>
                  <a:srgbClr val="000000"/>
                </a:highlight>
              </a:rPr>
              <a:t>&amp;</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0" dirty="0">
                <a:solidFill>
                  <a:srgbClr val="66FF00"/>
                </a:solidFill>
                <a:highlight>
                  <a:srgbClr val="000000"/>
                </a:highlight>
              </a:rPr>
              <a:t>" </a:t>
            </a:r>
            <a:r>
              <a:rPr lang="tr-TR" sz="1200" b="0" dirty="0" err="1">
                <a:solidFill>
                  <a:srgbClr val="66FF00"/>
                </a:solidFill>
                <a:highlight>
                  <a:srgbClr val="000000"/>
                </a:highlight>
              </a:rPr>
              <a:t>CountDown</a:t>
            </a:r>
            <a:r>
              <a:rPr lang="tr-TR" sz="1200" b="0" dirty="0">
                <a:solidFill>
                  <a:srgbClr val="66FF00"/>
                </a:solidFill>
                <a:highlight>
                  <a:srgbClr val="000000"/>
                </a:highlight>
              </a:rPr>
              <a:t>="</a:t>
            </a:r>
            <a:r>
              <a:rPr lang="tr-TR" sz="1200" b="0" dirty="0">
                <a:solidFill>
                  <a:srgbClr val="FFFFFF"/>
                </a:solidFill>
                <a:highlight>
                  <a:srgbClr val="000000"/>
                </a:highlight>
              </a:rPr>
              <a:t> </a:t>
            </a:r>
            <a:r>
              <a:rPr lang="tr-TR" sz="1200" b="1" dirty="0">
                <a:solidFill>
                  <a:srgbClr val="FFCC00"/>
                </a:solidFill>
                <a:highlight>
                  <a:srgbClr val="000000"/>
                </a:highlight>
              </a:rPr>
              <a:t>&amp;</a:t>
            </a:r>
            <a:r>
              <a:rPr lang="tr-TR" sz="1200" b="0" dirty="0">
                <a:solidFill>
                  <a:srgbClr val="FFFFFF"/>
                </a:solidFill>
                <a:highlight>
                  <a:srgbClr val="000000"/>
                </a:highlight>
              </a:rPr>
              <a:t> </a:t>
            </a:r>
            <a:r>
              <a:rPr lang="tr-TR" sz="1200" b="0" dirty="0" err="1">
                <a:solidFill>
                  <a:srgbClr val="66FF00"/>
                </a:solidFill>
                <a:highlight>
                  <a:srgbClr val="000000"/>
                </a:highlight>
              </a:rPr>
              <a:t>integer</a:t>
            </a:r>
            <a:r>
              <a:rPr lang="tr-TR" sz="1200" b="0" dirty="0" err="1">
                <a:solidFill>
                  <a:srgbClr val="FFFFFF"/>
                </a:solidFill>
                <a:highlight>
                  <a:srgbClr val="000000"/>
                </a:highlight>
              </a:rPr>
              <a:t>'</a:t>
            </a:r>
            <a:r>
              <a:rPr lang="tr-TR" sz="1200" b="1" dirty="0" err="1">
                <a:solidFill>
                  <a:srgbClr val="FFCC00"/>
                </a:solidFill>
                <a:highlight>
                  <a:srgbClr val="000000"/>
                </a:highlight>
              </a:rPr>
              <a:t>image</a:t>
            </a:r>
            <a:r>
              <a:rPr lang="tr-TR" sz="1200" b="1" dirty="0">
                <a:solidFill>
                  <a:srgbClr val="FFCC00"/>
                </a:solidFill>
                <a:highlight>
                  <a:srgbClr val="000000"/>
                </a:highlight>
              </a:rPr>
              <a:t>(</a:t>
            </a:r>
            <a:r>
              <a:rPr lang="tr-TR" sz="1200" b="0" dirty="0" err="1">
                <a:solidFill>
                  <a:srgbClr val="FFFFFF"/>
                </a:solidFill>
                <a:highlight>
                  <a:srgbClr val="000000"/>
                </a:highlight>
              </a:rPr>
              <a:t>CountDown</a:t>
            </a:r>
            <a:r>
              <a:rPr lang="tr-TR" sz="1200" b="1" dirty="0">
                <a:solidFill>
                  <a:srgbClr val="FFCC00"/>
                </a:solidFill>
                <a:highlight>
                  <a:srgbClr val="000000"/>
                </a:highlight>
              </a:rPr>
              <a:t>);</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end</a:t>
            </a:r>
            <a:r>
              <a:rPr lang="tr-TR" sz="1200" b="0" dirty="0">
                <a:solidFill>
                  <a:srgbClr val="FFFFFF"/>
                </a:solidFill>
                <a:highlight>
                  <a:srgbClr val="000000"/>
                </a:highlight>
              </a:rPr>
              <a:t> </a:t>
            </a:r>
            <a:r>
              <a:rPr lang="tr-TR" sz="1200" b="1" dirty="0" err="1">
                <a:solidFill>
                  <a:srgbClr val="FF6600"/>
                </a:solidFill>
                <a:highlight>
                  <a:srgbClr val="000000"/>
                </a:highlight>
              </a:rPr>
              <a:t>process</a:t>
            </a:r>
            <a:r>
              <a:rPr lang="tr-TR" sz="1200" b="1" dirty="0">
                <a:solidFill>
                  <a:srgbClr val="FFCC00"/>
                </a:solidFill>
                <a:highlight>
                  <a:srgbClr val="000000"/>
                </a:highlight>
              </a:rPr>
              <a:t>;</a:t>
            </a:r>
            <a:endParaRPr lang="tr-TR" sz="1200" b="0" dirty="0">
              <a:solidFill>
                <a:srgbClr val="FFFFFF"/>
              </a:solidFill>
              <a:highlight>
                <a:srgbClr val="000000"/>
              </a:highlight>
            </a:endParaRPr>
          </a:p>
          <a:p>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process</a:t>
            </a:r>
            <a:r>
              <a:rPr lang="tr-TR" sz="1200" b="0" dirty="0">
                <a:solidFill>
                  <a:srgbClr val="FFFFFF"/>
                </a:solidFill>
                <a:highlight>
                  <a:srgbClr val="000000"/>
                </a:highlight>
              </a:rPr>
              <a:t> </a:t>
            </a:r>
            <a:r>
              <a:rPr lang="tr-TR" sz="1200" b="1" dirty="0">
                <a:solidFill>
                  <a:srgbClr val="FF6600"/>
                </a:solidFill>
                <a:highlight>
                  <a:srgbClr val="000000"/>
                </a:highlight>
              </a:rPr>
              <a:t>is</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begin</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wait</a:t>
            </a:r>
            <a:r>
              <a:rPr lang="tr-TR" sz="1200" b="0" dirty="0">
                <a:solidFill>
                  <a:srgbClr val="FFFFFF"/>
                </a:solidFill>
                <a:highlight>
                  <a:srgbClr val="000000"/>
                </a:highlight>
              </a:rPr>
              <a:t> </a:t>
            </a:r>
            <a:r>
              <a:rPr lang="tr-TR" sz="1200" b="1" dirty="0" err="1">
                <a:solidFill>
                  <a:srgbClr val="FF6600"/>
                </a:solidFill>
                <a:highlight>
                  <a:srgbClr val="000000"/>
                </a:highlight>
              </a:rPr>
              <a:t>until</a:t>
            </a:r>
            <a:r>
              <a:rPr lang="tr-TR" sz="1200" b="0" dirty="0">
                <a:solidFill>
                  <a:srgbClr val="FFFFFF"/>
                </a:solidFill>
                <a:highlight>
                  <a:srgbClr val="000000"/>
                </a:highlight>
              </a:rPr>
              <a:t> </a:t>
            </a:r>
            <a:r>
              <a:rPr lang="tr-TR" sz="1200" b="0" dirty="0" err="1">
                <a:solidFill>
                  <a:srgbClr val="FFFFFF"/>
                </a:solidFill>
                <a:highlight>
                  <a:srgbClr val="000000"/>
                </a:highlight>
              </a:rPr>
              <a:t>CountUp</a:t>
            </a:r>
            <a:r>
              <a:rPr lang="tr-TR" sz="1200" b="0" dirty="0">
                <a:solidFill>
                  <a:srgbClr val="FFFFFF"/>
                </a:solidFill>
                <a:highlight>
                  <a:srgbClr val="000000"/>
                </a:highlight>
              </a:rPr>
              <a:t> </a:t>
            </a:r>
            <a:r>
              <a:rPr lang="tr-TR" sz="1200" b="1" dirty="0">
                <a:solidFill>
                  <a:srgbClr val="FFCC00"/>
                </a:solidFill>
                <a:highlight>
                  <a:srgbClr val="000000"/>
                </a:highlight>
              </a:rPr>
              <a:t>=</a:t>
            </a:r>
            <a:r>
              <a:rPr lang="tr-TR" sz="1200" b="0" dirty="0">
                <a:solidFill>
                  <a:srgbClr val="FFFFFF"/>
                </a:solidFill>
                <a:highlight>
                  <a:srgbClr val="000000"/>
                </a:highlight>
              </a:rPr>
              <a:t> </a:t>
            </a:r>
            <a:r>
              <a:rPr lang="tr-TR" sz="1200" b="0" dirty="0" err="1">
                <a:solidFill>
                  <a:srgbClr val="FFFFFF"/>
                </a:solidFill>
                <a:highlight>
                  <a:srgbClr val="000000"/>
                </a:highlight>
              </a:rPr>
              <a:t>CountDown</a:t>
            </a:r>
            <a:r>
              <a:rPr lang="tr-TR" sz="1200" b="1" dirty="0">
                <a:solidFill>
                  <a:srgbClr val="FFCC00"/>
                </a:solidFill>
                <a:highlight>
                  <a:srgbClr val="000000"/>
                </a:highlight>
              </a:rPr>
              <a:t>;</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report</a:t>
            </a:r>
            <a:r>
              <a:rPr lang="tr-TR" sz="1200" b="0" dirty="0">
                <a:solidFill>
                  <a:srgbClr val="FFFFFF"/>
                </a:solidFill>
                <a:highlight>
                  <a:srgbClr val="000000"/>
                </a:highlight>
              </a:rPr>
              <a:t> </a:t>
            </a:r>
            <a:r>
              <a:rPr lang="tr-TR" sz="1200" b="0" dirty="0">
                <a:solidFill>
                  <a:srgbClr val="66FF00"/>
                </a:solidFill>
                <a:highlight>
                  <a:srgbClr val="000000"/>
                </a:highlight>
              </a:rPr>
              <a:t>"</a:t>
            </a:r>
            <a:r>
              <a:rPr lang="tr-TR" sz="1200" b="0" dirty="0" err="1">
                <a:solidFill>
                  <a:srgbClr val="66FF00"/>
                </a:solidFill>
                <a:highlight>
                  <a:srgbClr val="000000"/>
                </a:highlight>
              </a:rPr>
              <a:t>Jackpot</a:t>
            </a:r>
            <a:r>
              <a:rPr lang="tr-TR" sz="1200" b="0" dirty="0">
                <a:solidFill>
                  <a:srgbClr val="66FF00"/>
                </a:solidFill>
                <a:highlight>
                  <a:srgbClr val="000000"/>
                </a:highlight>
              </a:rPr>
              <a:t>!"</a:t>
            </a:r>
            <a:r>
              <a:rPr lang="tr-TR" sz="1200" b="1" dirty="0">
                <a:solidFill>
                  <a:srgbClr val="FFCC00"/>
                </a:solidFill>
                <a:highlight>
                  <a:srgbClr val="000000"/>
                </a:highlight>
              </a:rPr>
              <a:t>;</a:t>
            </a:r>
            <a:endParaRPr lang="tr-TR" sz="1200" b="0" dirty="0">
              <a:solidFill>
                <a:srgbClr val="FFFFFF"/>
              </a:solidFill>
              <a:highlight>
                <a:srgbClr val="000000"/>
              </a:highlight>
            </a:endParaRPr>
          </a:p>
          <a:p>
            <a:r>
              <a:rPr lang="tr-TR" sz="1200" b="0" dirty="0">
                <a:solidFill>
                  <a:srgbClr val="FFFFFF"/>
                </a:solidFill>
                <a:highlight>
                  <a:srgbClr val="000000"/>
                </a:highlight>
              </a:rPr>
              <a:t>    </a:t>
            </a:r>
            <a:r>
              <a:rPr lang="tr-TR" sz="1200" b="1" dirty="0" err="1">
                <a:solidFill>
                  <a:srgbClr val="FF6600"/>
                </a:solidFill>
                <a:highlight>
                  <a:srgbClr val="000000"/>
                </a:highlight>
              </a:rPr>
              <a:t>end</a:t>
            </a:r>
            <a:r>
              <a:rPr lang="tr-TR" sz="1200" b="0" dirty="0">
                <a:solidFill>
                  <a:srgbClr val="FFFFFF"/>
                </a:solidFill>
                <a:highlight>
                  <a:srgbClr val="000000"/>
                </a:highlight>
              </a:rPr>
              <a:t> </a:t>
            </a:r>
            <a:r>
              <a:rPr lang="tr-TR" sz="1200" b="1" dirty="0" err="1">
                <a:solidFill>
                  <a:srgbClr val="FF6600"/>
                </a:solidFill>
                <a:highlight>
                  <a:srgbClr val="000000"/>
                </a:highlight>
              </a:rPr>
              <a:t>process</a:t>
            </a:r>
            <a:r>
              <a:rPr lang="tr-TR" sz="1200" b="1" dirty="0">
                <a:solidFill>
                  <a:srgbClr val="FFCC00"/>
                </a:solidFill>
                <a:highlight>
                  <a:srgbClr val="000000"/>
                </a:highlight>
              </a:rPr>
              <a:t>;</a:t>
            </a:r>
            <a:endParaRPr lang="tr-TR" sz="1200" b="0" dirty="0">
              <a:solidFill>
                <a:srgbClr val="FFFFFF"/>
              </a:solidFill>
              <a:highlight>
                <a:srgbClr val="000000"/>
              </a:highlight>
            </a:endParaRPr>
          </a:p>
          <a:p>
            <a:endParaRPr lang="tr-TR" sz="1200" b="0" dirty="0">
              <a:solidFill>
                <a:srgbClr val="FFFFFF"/>
              </a:solidFill>
              <a:highlight>
                <a:srgbClr val="000000"/>
              </a:highlight>
            </a:endParaRPr>
          </a:p>
          <a:p>
            <a:r>
              <a:rPr lang="tr-TR" sz="1200" b="1" dirty="0" err="1">
                <a:solidFill>
                  <a:srgbClr val="FF6600"/>
                </a:solidFill>
                <a:highlight>
                  <a:srgbClr val="000000"/>
                </a:highlight>
              </a:rPr>
              <a:t>end</a:t>
            </a:r>
            <a:r>
              <a:rPr lang="tr-TR" sz="1200" b="0" dirty="0">
                <a:solidFill>
                  <a:srgbClr val="FFFFFF"/>
                </a:solidFill>
                <a:highlight>
                  <a:srgbClr val="000000"/>
                </a:highlight>
              </a:rPr>
              <a:t> </a:t>
            </a:r>
            <a:r>
              <a:rPr lang="tr-TR" sz="1200" b="1" dirty="0" err="1">
                <a:solidFill>
                  <a:srgbClr val="FF6600"/>
                </a:solidFill>
                <a:highlight>
                  <a:srgbClr val="000000"/>
                </a:highlight>
              </a:rPr>
              <a:t>architecture</a:t>
            </a:r>
            <a:r>
              <a:rPr lang="tr-TR" sz="1200" b="1" dirty="0">
                <a:solidFill>
                  <a:srgbClr val="FFCC00"/>
                </a:solidFill>
                <a:highlight>
                  <a:srgbClr val="000000"/>
                </a:highlight>
              </a:rPr>
              <a:t>;</a:t>
            </a:r>
            <a:endParaRPr lang="tr-TR" sz="1200" dirty="0">
              <a:highlight>
                <a:srgbClr val="000000"/>
              </a:highlight>
            </a:endParaRPr>
          </a:p>
        </p:txBody>
      </p:sp>
    </p:spTree>
    <p:extLst>
      <p:ext uri="{BB962C8B-B14F-4D97-AF65-F5344CB8AC3E}">
        <p14:creationId xmlns:p14="http://schemas.microsoft.com/office/powerpoint/2010/main" val="32289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dirty="0">
                <a:solidFill>
                  <a:srgbClr val="FF0000"/>
                </a:solidFill>
              </a:rPr>
              <a:t>10.5</a:t>
            </a:r>
            <a:r>
              <a:rPr lang="tr-TR" dirty="0"/>
              <a:t> </a:t>
            </a:r>
            <a:r>
              <a:rPr lang="tr-TR" dirty="0" err="1">
                <a:solidFill>
                  <a:schemeClr val="bg1"/>
                </a:solidFill>
              </a:rPr>
              <a:t>varıable</a:t>
            </a:r>
            <a:r>
              <a:rPr lang="tr-TR" dirty="0">
                <a:solidFill>
                  <a:schemeClr val="bg1"/>
                </a:solidFill>
              </a:rPr>
              <a:t> </a:t>
            </a:r>
            <a:r>
              <a:rPr lang="tr-TR" dirty="0" err="1">
                <a:solidFill>
                  <a:schemeClr val="bg1"/>
                </a:solidFill>
              </a:rPr>
              <a:t>statement</a:t>
            </a:r>
            <a:endParaRPr lang="tr-TR"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404812" y="1280104"/>
            <a:ext cx="10769230" cy="330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t>
            </a:r>
            <a:endParaRPr lang="tr-TR"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lgn="l">
              <a:lnSpc>
                <a:spcPct val="100000"/>
              </a:lnSpc>
              <a:spcAft>
                <a:spcPts val="750"/>
              </a:spcAft>
              <a:buNone/>
            </a:pP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you need to capture each of those changes.</a:t>
            </a:r>
            <a:endParaRPr lang="tr-TR"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4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400" b="1" i="0" u="none" strike="noStrike" cap="none" normalizeH="0" baseline="0" dirty="0">
                <a:ln>
                  <a:noFill/>
                </a:ln>
                <a:solidFill>
                  <a:srgbClr val="E04C10"/>
                </a:solidFill>
                <a:effectLst/>
                <a:latin typeface="+mn-lt"/>
                <a:cs typeface="Arial" panose="020B0604020202020204" pitchFamily="34" charset="0"/>
              </a:rPr>
              <a:t>:</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need to be defined after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process</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but before the keyword </a:t>
            </a:r>
            <a:r>
              <a:rPr lang="en-US" sz="1400" b="0" i="1"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begin</a:t>
            </a:r>
            <a:endPar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are assigned using the </a:t>
            </a: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a:t>
            </a: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400" b="0"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400" b="1" i="0" dirty="0">
                <a:solidFill>
                  <a:srgbClr val="212934"/>
                </a:solidFill>
                <a:effectLst/>
                <a:latin typeface="Calibri" panose="020F0502020204030204" pitchFamily="34" charset="0"/>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324420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225619" y="386908"/>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848475" y="186889"/>
            <a:ext cx="4251325" cy="3046988"/>
          </a:xfrm>
          <a:prstGeom prst="rect">
            <a:avLst/>
          </a:prstGeom>
          <a:noFill/>
        </p:spPr>
        <p:txBody>
          <a:bodyPr wrap="square">
            <a:spAutoFit/>
          </a:bodyPr>
          <a:lstStyle/>
          <a:p>
            <a:r>
              <a:rPr lang="tr-TR" sz="160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1</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0</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2</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1</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3</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2</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4</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3</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5</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4</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6</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5</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7</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6</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8</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7</a:t>
            </a:r>
            <a:endParaRPr lang="tr-TR" sz="1600" b="0" dirty="0">
              <a:solidFill>
                <a:srgbClr val="FFFFFF"/>
              </a:solidFill>
              <a:latin typeface="Courier New" panose="02070309020205020404" pitchFamily="49" charset="0"/>
            </a:endParaRPr>
          </a:p>
          <a:p>
            <a:r>
              <a:rPr lang="tr-TR" sz="1600" b="0" dirty="0" err="1">
                <a:solidFill>
                  <a:srgbClr val="FFFFFF"/>
                </a:solidFill>
                <a:latin typeface="Courier New" panose="02070309020205020404" pitchFamily="49" charset="0"/>
              </a:rPr>
              <a:t>Note</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MyVariable</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9</a:t>
            </a:r>
            <a:r>
              <a:rPr lang="tr-TR" sz="1600" b="1" dirty="0">
                <a:solidFill>
                  <a:srgbClr val="FFCC00"/>
                </a:solidFill>
                <a:latin typeface="Courier New" panose="02070309020205020404" pitchFamily="49" charset="0"/>
              </a:rPr>
              <a:t>,</a:t>
            </a:r>
            <a:r>
              <a:rPr lang="tr-TR" sz="1600" b="0" dirty="0">
                <a:solidFill>
                  <a:srgbClr val="FFFFFF"/>
                </a:solidFill>
                <a:latin typeface="Courier New" panose="02070309020205020404" pitchFamily="49" charset="0"/>
              </a:rPr>
              <a:t> </a:t>
            </a:r>
            <a:r>
              <a:rPr lang="tr-TR" sz="1600" b="0" dirty="0" err="1">
                <a:solidFill>
                  <a:srgbClr val="FFFFFF"/>
                </a:solidFill>
                <a:latin typeface="Courier New" panose="02070309020205020404" pitchFamily="49" charset="0"/>
              </a:rPr>
              <a:t>MySignal</a:t>
            </a:r>
            <a:r>
              <a:rPr lang="tr-TR" sz="1600" b="1" dirty="0">
                <a:solidFill>
                  <a:srgbClr val="FFCC00"/>
                </a:solidFill>
                <a:latin typeface="Courier New" panose="02070309020205020404" pitchFamily="49" charset="0"/>
              </a:rPr>
              <a:t>=</a:t>
            </a:r>
            <a:r>
              <a:rPr lang="tr-TR" sz="1600" b="0" dirty="0">
                <a:solidFill>
                  <a:srgbClr val="FF8000"/>
                </a:solidFill>
                <a:latin typeface="Courier New" panose="02070309020205020404" pitchFamily="49" charset="0"/>
              </a:rPr>
              <a:t>8</a:t>
            </a:r>
          </a:p>
          <a:p>
            <a:r>
              <a:rPr lang="tr-TR" sz="1600" dirty="0">
                <a:solidFill>
                  <a:srgbClr val="FF8000"/>
                </a:solidFill>
                <a:latin typeface="Courier New" panose="02070309020205020404" pitchFamily="49" charset="0"/>
              </a:rPr>
              <a:t>               </a:t>
            </a:r>
            <a:r>
              <a:rPr lang="tr-TR" sz="1600" dirty="0">
                <a:solidFill>
                  <a:schemeClr val="bg1"/>
                </a:solidFill>
                <a:latin typeface="Courier New" panose="02070309020205020404" pitchFamily="49" charset="0"/>
              </a:rPr>
              <a:t> </a:t>
            </a:r>
            <a:r>
              <a:rPr lang="tr-TR" sz="1600" dirty="0">
                <a:latin typeface="Courier New" panose="02070309020205020404" pitchFamily="49" charset="0"/>
              </a:rPr>
              <a:t>.</a:t>
            </a:r>
          </a:p>
          <a:p>
            <a:r>
              <a:rPr lang="tr-TR" sz="1600" b="0" dirty="0">
                <a:latin typeface="Courier New" panose="02070309020205020404" pitchFamily="49" charset="0"/>
              </a:rPr>
              <a:t>                .</a:t>
            </a:r>
          </a:p>
          <a:p>
            <a:r>
              <a:rPr lang="tr-TR" sz="1600" dirty="0">
                <a:latin typeface="Courier New" panose="02070309020205020404" pitchFamily="49" charset="0"/>
              </a:rPr>
              <a:t>                .</a:t>
            </a:r>
            <a:endParaRPr lang="tr-TR" sz="1600" b="0" dirty="0">
              <a:latin typeface="Courier New" panose="02070309020205020404" pitchFamily="49" charset="0"/>
            </a:endParaRPr>
          </a:p>
        </p:txBody>
      </p:sp>
    </p:spTree>
    <p:extLst>
      <p:ext uri="{BB962C8B-B14F-4D97-AF65-F5344CB8AC3E}">
        <p14:creationId xmlns:p14="http://schemas.microsoft.com/office/powerpoint/2010/main" val="31399532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3436</TotalTime>
  <Words>2922</Words>
  <Application>Microsoft Office PowerPoint</Application>
  <PresentationFormat>Widescreen</PresentationFormat>
  <Paragraphs>366</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Courier New</vt:lpstr>
      <vt:lpstr>Lato</vt:lpstr>
      <vt:lpstr>Times New Roman</vt:lpstr>
      <vt:lpstr>Tw Cen MT</vt:lpstr>
      <vt:lpstr>Tw Cen MT (Body)</vt:lpstr>
      <vt:lpstr>Tw Cen MT (Headings)</vt:lpstr>
      <vt:lpstr>Wingdings</vt:lpstr>
      <vt:lpstr>Circuit</vt:lpstr>
      <vt:lpstr>PowerPoint Presentation</vt:lpstr>
      <vt:lpstr>10.1 General</vt:lpstr>
      <vt:lpstr>10.2 WaIt Statement</vt:lpstr>
      <vt:lpstr>10.3 Assertıon statement</vt:lpstr>
      <vt:lpstr>10.4 report statement</vt:lpstr>
      <vt:lpstr>CODE EXAMPLE of waıt statements</vt:lpstr>
      <vt:lpstr>PowerPoint Presentation</vt:lpstr>
      <vt:lpstr>10.5 varıable statement</vt:lpstr>
      <vt:lpstr>PowerPoint Presentation</vt:lpstr>
      <vt:lpstr>10.6 procedure statement</vt:lpstr>
      <vt:lpstr>10.7 ıf statement</vt:lpstr>
      <vt:lpstr>PowerPoint Presentation</vt:lpstr>
      <vt:lpstr>10.8 case statement</vt:lpstr>
      <vt:lpstr>PowerPoint Presentation</vt:lpstr>
      <vt:lpstr>10.9 loop statement</vt:lpstr>
      <vt:lpstr>PowerPoint Presentation</vt:lpstr>
      <vt:lpstr>10.9 next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Ofis 365</dc:creator>
  <cp:lastModifiedBy>YUNUS KÜÇÜK</cp:lastModifiedBy>
  <cp:revision>566</cp:revision>
  <dcterms:created xsi:type="dcterms:W3CDTF">2024-07-21T06:30:33Z</dcterms:created>
  <dcterms:modified xsi:type="dcterms:W3CDTF">2024-12-28T22:50:44Z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